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58"/>
  </p:normalViewPr>
  <p:slideViewPr>
    <p:cSldViewPr snapToGrid="0" snapToObjects="1">
      <p:cViewPr varScale="1">
        <p:scale>
          <a:sx n="120" d="100"/>
          <a:sy n="120" d="100"/>
        </p:scale>
        <p:origin x="800"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633"/>
            <a:ext cx="12191695" cy="6858000"/>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56032"/>
          </a:xfrm>
          <a:prstGeom prst="rect">
            <a:avLst/>
          </a:prstGeom>
          <a:solidFill>
            <a:srgbClr val="122340"/>
          </a:solidFill>
          <a:ln>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640080" y="475488"/>
            <a:ext cx="1828800" cy="201168"/>
          </a:xfrm>
          <a:prstGeom prst="rect">
            <a:avLst/>
          </a:prstGeom>
          <a:noFill/>
        </p:spPr>
        <p:txBody>
          <a:bodyPr wrap="square" lIns="73152" tIns="73152" rIns="73152" bIns="73152" anchor="t">
            <a:spAutoFit/>
          </a:bodyPr>
          <a:lstStyle/>
          <a:p>
            <a:pPr algn="l"/>
            <a:r>
              <a:rPr sz="1100" b="0">
                <a:solidFill>
                  <a:srgbClr val="122340"/>
                </a:solidFill>
              </a:rPr>
              <a:t>SERVICE OVERVIEW</a:t>
            </a:r>
          </a:p>
        </p:txBody>
      </p:sp>
      <p:sp>
        <p:nvSpPr>
          <p:cNvPr id="5" name="TextBox 4"/>
          <p:cNvSpPr txBox="1"/>
          <p:nvPr/>
        </p:nvSpPr>
        <p:spPr>
          <a:xfrm>
            <a:off x="640080" y="914400"/>
            <a:ext cx="7680960" cy="1097280"/>
          </a:xfrm>
          <a:prstGeom prst="rect">
            <a:avLst/>
          </a:prstGeom>
          <a:noFill/>
        </p:spPr>
        <p:txBody>
          <a:bodyPr wrap="square" lIns="73152" tIns="73152" rIns="73152" bIns="73152" anchor="t">
            <a:spAutoFit/>
          </a:bodyPr>
          <a:lstStyle/>
          <a:p>
            <a:r>
              <a:rPr lang="ja-JP" altLang="en-US" sz="3000" b="1">
                <a:solidFill>
                  <a:srgbClr val="111111"/>
                </a:solidFill>
              </a:rPr>
              <a:t>中小企業特化型</a:t>
            </a:r>
            <a:r>
              <a:rPr lang="en" altLang="ja-JP" sz="3000" b="1" dirty="0">
                <a:solidFill>
                  <a:srgbClr val="111111"/>
                </a:solidFill>
              </a:rPr>
              <a:t>BPO</a:t>
            </a:r>
            <a:r>
              <a:rPr lang="ja-JP" altLang="en-US" sz="3000" b="1">
                <a:solidFill>
                  <a:srgbClr val="111111"/>
                </a:solidFill>
              </a:rPr>
              <a:t>サービス
サービス紹介資料</a:t>
            </a:r>
            <a:endParaRPr lang="ja-JP" altLang="en-US" sz="3000" b="1" dirty="0">
              <a:solidFill>
                <a:srgbClr val="111111"/>
              </a:solidFill>
            </a:endParaRPr>
          </a:p>
        </p:txBody>
      </p:sp>
      <p:sp>
        <p:nvSpPr>
          <p:cNvPr id="6" name="TextBox 5"/>
          <p:cNvSpPr txBox="1"/>
          <p:nvPr/>
        </p:nvSpPr>
        <p:spPr>
          <a:xfrm>
            <a:off x="658368" y="2130552"/>
            <a:ext cx="4114800" cy="274320"/>
          </a:xfrm>
          <a:prstGeom prst="rect">
            <a:avLst/>
          </a:prstGeom>
          <a:noFill/>
        </p:spPr>
        <p:txBody>
          <a:bodyPr wrap="square" lIns="73152" tIns="73152" rIns="73152" bIns="73152" anchor="t">
            <a:spAutoFit/>
          </a:bodyPr>
          <a:lstStyle/>
          <a:p>
            <a:pPr algn="l"/>
            <a:r>
              <a:rPr sz="1800" b="1">
                <a:solidFill>
                  <a:srgbClr val="122340"/>
                </a:solidFill>
              </a:rPr>
              <a:t>業務代行アシスタント</a:t>
            </a:r>
          </a:p>
        </p:txBody>
      </p:sp>
      <p:sp>
        <p:nvSpPr>
          <p:cNvPr id="7" name="TextBox 6"/>
          <p:cNvSpPr txBox="1"/>
          <p:nvPr/>
        </p:nvSpPr>
        <p:spPr>
          <a:xfrm>
            <a:off x="658368" y="2542032"/>
            <a:ext cx="7498079" cy="804672"/>
          </a:xfrm>
          <a:prstGeom prst="rect">
            <a:avLst/>
          </a:prstGeom>
          <a:noFill/>
        </p:spPr>
        <p:txBody>
          <a:bodyPr wrap="square" lIns="73152" tIns="73152" rIns="73152" bIns="73152" anchor="t">
            <a:spAutoFit/>
          </a:bodyPr>
          <a:lstStyle/>
          <a:p>
            <a:pPr algn="l"/>
            <a:r>
              <a:rPr sz="1600" b="0">
                <a:solidFill>
                  <a:srgbClr val="111111"/>
                </a:solidFill>
              </a:rPr>
              <a:t>経理・営業事務・総務・データ入力などの定常業務を、
ツール導入不要で月額制にて代行するサービスです。</a:t>
            </a:r>
          </a:p>
        </p:txBody>
      </p:sp>
      <p:grpSp>
        <p:nvGrpSpPr>
          <p:cNvPr id="23" name="グループ化 22">
            <a:extLst>
              <a:ext uri="{FF2B5EF4-FFF2-40B4-BE49-F238E27FC236}">
                <a16:creationId xmlns:a16="http://schemas.microsoft.com/office/drawing/2014/main" id="{EA47A864-FF6C-CFDC-38F1-A058630A848C}"/>
              </a:ext>
            </a:extLst>
          </p:cNvPr>
          <p:cNvGrpSpPr/>
          <p:nvPr/>
        </p:nvGrpSpPr>
        <p:grpSpPr>
          <a:xfrm>
            <a:off x="658367" y="3822191"/>
            <a:ext cx="11111875" cy="1225296"/>
            <a:chOff x="658368" y="3822191"/>
            <a:chExt cx="9454896" cy="1225296"/>
          </a:xfrm>
        </p:grpSpPr>
        <p:sp>
          <p:nvSpPr>
            <p:cNvPr id="8" name="Rectangle 7"/>
            <p:cNvSpPr/>
            <p:nvPr/>
          </p:nvSpPr>
          <p:spPr>
            <a:xfrm>
              <a:off x="658368" y="3822191"/>
              <a:ext cx="1993392" cy="1225296"/>
            </a:xfrm>
            <a:prstGeom prst="rect">
              <a:avLst/>
            </a:prstGeom>
            <a:solidFill>
              <a:srgbClr val="FFFFFF"/>
            </a:solidFill>
            <a:ln w="1778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731519" y="4005072"/>
              <a:ext cx="1828800" cy="164592"/>
            </a:xfrm>
            <a:prstGeom prst="rect">
              <a:avLst/>
            </a:prstGeom>
            <a:noFill/>
          </p:spPr>
          <p:txBody>
            <a:bodyPr wrap="square" lIns="73152" tIns="73152" rIns="73152" bIns="73152" anchor="t">
              <a:spAutoFit/>
            </a:bodyPr>
            <a:lstStyle/>
            <a:p>
              <a:pPr algn="ctr"/>
              <a:r>
                <a:rPr sz="1100" b="0">
                  <a:solidFill>
                    <a:srgbClr val="122340"/>
                  </a:solidFill>
                </a:rPr>
                <a:t>月額料金</a:t>
              </a:r>
            </a:p>
          </p:txBody>
        </p:sp>
        <p:sp>
          <p:nvSpPr>
            <p:cNvPr id="10" name="TextBox 9"/>
            <p:cNvSpPr txBox="1"/>
            <p:nvPr/>
          </p:nvSpPr>
          <p:spPr>
            <a:xfrm>
              <a:off x="713232" y="4325112"/>
              <a:ext cx="1847088" cy="292608"/>
            </a:xfrm>
            <a:prstGeom prst="rect">
              <a:avLst/>
            </a:prstGeom>
            <a:noFill/>
          </p:spPr>
          <p:txBody>
            <a:bodyPr wrap="square" lIns="73152" tIns="73152" rIns="73152" bIns="73152" anchor="t">
              <a:spAutoFit/>
            </a:bodyPr>
            <a:lstStyle/>
            <a:p>
              <a:pPr algn="ctr"/>
              <a:r>
                <a:rPr sz="1800" b="1">
                  <a:solidFill>
                    <a:srgbClr val="111111"/>
                  </a:solidFill>
                </a:rPr>
                <a:t>38,000円から</a:t>
              </a:r>
            </a:p>
          </p:txBody>
        </p:sp>
        <p:sp>
          <p:nvSpPr>
            <p:cNvPr id="11" name="Rectangle 10"/>
            <p:cNvSpPr/>
            <p:nvPr/>
          </p:nvSpPr>
          <p:spPr>
            <a:xfrm>
              <a:off x="3145536" y="3822191"/>
              <a:ext cx="1993392" cy="1225296"/>
            </a:xfrm>
            <a:prstGeom prst="rect">
              <a:avLst/>
            </a:prstGeom>
            <a:solidFill>
              <a:srgbClr val="FFFFFF"/>
            </a:solidFill>
            <a:ln w="1778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218688" y="4005072"/>
              <a:ext cx="1828800" cy="164592"/>
            </a:xfrm>
            <a:prstGeom prst="rect">
              <a:avLst/>
            </a:prstGeom>
            <a:noFill/>
          </p:spPr>
          <p:txBody>
            <a:bodyPr wrap="square" lIns="73152" tIns="73152" rIns="73152" bIns="73152" anchor="t">
              <a:spAutoFit/>
            </a:bodyPr>
            <a:lstStyle/>
            <a:p>
              <a:pPr algn="ctr"/>
              <a:r>
                <a:rPr sz="1100" b="0">
                  <a:solidFill>
                    <a:srgbClr val="122340"/>
                  </a:solidFill>
                </a:rPr>
                <a:t>初期費用</a:t>
              </a:r>
            </a:p>
          </p:txBody>
        </p:sp>
        <p:sp>
          <p:nvSpPr>
            <p:cNvPr id="13" name="TextBox 12"/>
            <p:cNvSpPr txBox="1"/>
            <p:nvPr/>
          </p:nvSpPr>
          <p:spPr>
            <a:xfrm>
              <a:off x="3200400" y="4325112"/>
              <a:ext cx="1847088" cy="292608"/>
            </a:xfrm>
            <a:prstGeom prst="rect">
              <a:avLst/>
            </a:prstGeom>
            <a:noFill/>
          </p:spPr>
          <p:txBody>
            <a:bodyPr wrap="square" lIns="73152" tIns="73152" rIns="73152" bIns="73152" anchor="t">
              <a:spAutoFit/>
            </a:bodyPr>
            <a:lstStyle/>
            <a:p>
              <a:pPr algn="ctr"/>
              <a:r>
                <a:rPr sz="1800" b="1">
                  <a:solidFill>
                    <a:srgbClr val="111111"/>
                  </a:solidFill>
                </a:rPr>
                <a:t>0円</a:t>
              </a:r>
            </a:p>
          </p:txBody>
        </p:sp>
        <p:sp>
          <p:nvSpPr>
            <p:cNvPr id="14" name="Rectangle 13"/>
            <p:cNvSpPr/>
            <p:nvPr/>
          </p:nvSpPr>
          <p:spPr>
            <a:xfrm>
              <a:off x="5632704" y="3822191"/>
              <a:ext cx="1993392" cy="1225296"/>
            </a:xfrm>
            <a:prstGeom prst="rect">
              <a:avLst/>
            </a:prstGeom>
            <a:solidFill>
              <a:srgbClr val="FFFFFF"/>
            </a:solidFill>
            <a:ln w="1778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5705856" y="4005072"/>
              <a:ext cx="1828800" cy="164592"/>
            </a:xfrm>
            <a:prstGeom prst="rect">
              <a:avLst/>
            </a:prstGeom>
            <a:noFill/>
          </p:spPr>
          <p:txBody>
            <a:bodyPr wrap="square" lIns="73152" tIns="73152" rIns="73152" bIns="73152" anchor="t">
              <a:spAutoFit/>
            </a:bodyPr>
            <a:lstStyle/>
            <a:p>
              <a:pPr algn="ctr"/>
              <a:r>
                <a:rPr sz="1100" b="0">
                  <a:solidFill>
                    <a:srgbClr val="122340"/>
                  </a:solidFill>
                </a:rPr>
                <a:t>契約期間</a:t>
              </a:r>
            </a:p>
          </p:txBody>
        </p:sp>
        <p:sp>
          <p:nvSpPr>
            <p:cNvPr id="16" name="TextBox 15"/>
            <p:cNvSpPr txBox="1"/>
            <p:nvPr/>
          </p:nvSpPr>
          <p:spPr>
            <a:xfrm>
              <a:off x="5687568" y="4325112"/>
              <a:ext cx="1847088" cy="292608"/>
            </a:xfrm>
            <a:prstGeom prst="rect">
              <a:avLst/>
            </a:prstGeom>
            <a:noFill/>
          </p:spPr>
          <p:txBody>
            <a:bodyPr wrap="square" lIns="73152" tIns="73152" rIns="73152" bIns="73152" anchor="t">
              <a:spAutoFit/>
            </a:bodyPr>
            <a:lstStyle/>
            <a:p>
              <a:pPr algn="ctr"/>
              <a:r>
                <a:rPr sz="1800" b="1">
                  <a:solidFill>
                    <a:srgbClr val="111111"/>
                  </a:solidFill>
                </a:rPr>
                <a:t>3か月から</a:t>
              </a:r>
            </a:p>
          </p:txBody>
        </p:sp>
        <p:sp>
          <p:nvSpPr>
            <p:cNvPr id="17" name="Rectangle 16"/>
            <p:cNvSpPr/>
            <p:nvPr/>
          </p:nvSpPr>
          <p:spPr>
            <a:xfrm>
              <a:off x="8119872" y="3822191"/>
              <a:ext cx="1993392" cy="1225296"/>
            </a:xfrm>
            <a:prstGeom prst="rect">
              <a:avLst/>
            </a:prstGeom>
            <a:solidFill>
              <a:srgbClr val="FFFFFF"/>
            </a:solidFill>
            <a:ln w="1778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8193024" y="4005072"/>
              <a:ext cx="1828800" cy="164592"/>
            </a:xfrm>
            <a:prstGeom prst="rect">
              <a:avLst/>
            </a:prstGeom>
            <a:noFill/>
          </p:spPr>
          <p:txBody>
            <a:bodyPr wrap="square" lIns="73152" tIns="73152" rIns="73152" bIns="73152" anchor="t">
              <a:spAutoFit/>
            </a:bodyPr>
            <a:lstStyle/>
            <a:p>
              <a:pPr algn="ctr"/>
              <a:r>
                <a:rPr sz="1100" b="0">
                  <a:solidFill>
                    <a:srgbClr val="122340"/>
                  </a:solidFill>
                </a:rPr>
                <a:t>対象企業</a:t>
              </a:r>
            </a:p>
          </p:txBody>
        </p:sp>
        <p:sp>
          <p:nvSpPr>
            <p:cNvPr id="19" name="TextBox 18"/>
            <p:cNvSpPr txBox="1"/>
            <p:nvPr/>
          </p:nvSpPr>
          <p:spPr>
            <a:xfrm>
              <a:off x="8119872" y="4325112"/>
              <a:ext cx="1993392" cy="424732"/>
            </a:xfrm>
            <a:prstGeom prst="rect">
              <a:avLst/>
            </a:prstGeom>
            <a:noFill/>
          </p:spPr>
          <p:txBody>
            <a:bodyPr wrap="square" lIns="73152" tIns="73152" rIns="73152" bIns="73152" anchor="t">
              <a:spAutoFit/>
            </a:bodyPr>
            <a:lstStyle/>
            <a:p>
              <a:pPr algn="ctr"/>
              <a:r>
                <a:rPr sz="1800" b="1" dirty="0">
                  <a:solidFill>
                    <a:srgbClr val="111111"/>
                  </a:solidFill>
                </a:rPr>
                <a:t>従業員5〜</a:t>
              </a:r>
              <a:r>
                <a:rPr lang="en-US" altLang="ja-JP" sz="1800" b="1" dirty="0">
                  <a:solidFill>
                    <a:srgbClr val="111111"/>
                  </a:solidFill>
                </a:rPr>
                <a:t>30</a:t>
              </a:r>
              <a:r>
                <a:rPr sz="1800" b="1" dirty="0">
                  <a:solidFill>
                    <a:srgbClr val="111111"/>
                  </a:solidFill>
                </a:rPr>
                <a:t>0名規模</a:t>
              </a:r>
            </a:p>
          </p:txBody>
        </p:sp>
      </p:grpSp>
      <p:sp>
        <p:nvSpPr>
          <p:cNvPr id="20" name="Rectangle 19"/>
          <p:cNvSpPr/>
          <p:nvPr/>
        </p:nvSpPr>
        <p:spPr>
          <a:xfrm>
            <a:off x="658368" y="5440680"/>
            <a:ext cx="5486400" cy="749808"/>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841248" y="5632704"/>
            <a:ext cx="1645920" cy="164592"/>
          </a:xfrm>
          <a:prstGeom prst="rect">
            <a:avLst/>
          </a:prstGeom>
          <a:noFill/>
        </p:spPr>
        <p:txBody>
          <a:bodyPr wrap="square" lIns="73152" tIns="73152" rIns="73152" bIns="73152" anchor="t">
            <a:spAutoFit/>
          </a:bodyPr>
          <a:lstStyle/>
          <a:p>
            <a:pPr algn="l"/>
            <a:r>
              <a:rPr sz="1200" b="1">
                <a:solidFill>
                  <a:srgbClr val="122340"/>
                </a:solidFill>
              </a:rPr>
              <a:t>資料の要点</a:t>
            </a:r>
          </a:p>
        </p:txBody>
      </p:sp>
      <p:sp>
        <p:nvSpPr>
          <p:cNvPr id="22" name="TextBox 21"/>
          <p:cNvSpPr txBox="1"/>
          <p:nvPr/>
        </p:nvSpPr>
        <p:spPr>
          <a:xfrm>
            <a:off x="2057399" y="5550408"/>
            <a:ext cx="3866749" cy="547842"/>
          </a:xfrm>
          <a:prstGeom prst="rect">
            <a:avLst/>
          </a:prstGeom>
          <a:noFill/>
        </p:spPr>
        <p:txBody>
          <a:bodyPr wrap="square" lIns="73152" tIns="73152" rIns="73152" bIns="73152" anchor="t">
            <a:spAutoFit/>
          </a:bodyPr>
          <a:lstStyle/>
          <a:p>
            <a:r>
              <a:rPr lang="ja-JP" altLang="en-US" sz="1300">
                <a:solidFill>
                  <a:srgbClr val="111111"/>
                </a:solidFill>
              </a:rPr>
              <a:t>業務単位課金 </a:t>
            </a:r>
            <a:r>
              <a:rPr lang="en-US" altLang="ja-JP" sz="1300" dirty="0">
                <a:solidFill>
                  <a:srgbClr val="111111"/>
                </a:solidFill>
              </a:rPr>
              <a:t>/ </a:t>
            </a:r>
            <a:r>
              <a:rPr lang="ja-JP" altLang="en-US" sz="1300">
                <a:solidFill>
                  <a:srgbClr val="111111"/>
                </a:solidFill>
              </a:rPr>
              <a:t>初期費用</a:t>
            </a:r>
            <a:r>
              <a:rPr lang="en-US" altLang="ja-JP" sz="1300" dirty="0">
                <a:solidFill>
                  <a:srgbClr val="111111"/>
                </a:solidFill>
              </a:rPr>
              <a:t>0</a:t>
            </a:r>
            <a:r>
              <a:rPr lang="ja-JP" altLang="en-US" sz="1300">
                <a:solidFill>
                  <a:srgbClr val="111111"/>
                </a:solidFill>
              </a:rPr>
              <a:t>円 </a:t>
            </a:r>
            <a:r>
              <a:rPr lang="en-US" altLang="ja-JP" sz="1300" dirty="0">
                <a:solidFill>
                  <a:srgbClr val="111111"/>
                </a:solidFill>
              </a:rPr>
              <a:t>/ </a:t>
            </a:r>
            <a:r>
              <a:rPr lang="ja-JP" altLang="en-US" sz="1300">
                <a:solidFill>
                  <a:srgbClr val="111111"/>
                </a:solidFill>
              </a:rPr>
              <a:t>既存業務環境のまま開始できる点が本サービスの中核です。</a:t>
            </a:r>
            <a:endParaRPr lang="ja-JP" altLang="en-US" sz="1300" dirty="0">
              <a:solidFill>
                <a:srgbClr val="11111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01168"/>
          </a:xfrm>
          <a:prstGeom prst="rect">
            <a:avLst/>
          </a:prstGeom>
          <a:solidFill>
            <a:srgbClr val="122340"/>
          </a:solidFill>
          <a:ln>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94360" y="384048"/>
            <a:ext cx="1920240" cy="219456"/>
          </a:xfrm>
          <a:prstGeom prst="rect">
            <a:avLst/>
          </a:prstGeom>
          <a:noFill/>
        </p:spPr>
        <p:txBody>
          <a:bodyPr wrap="square" lIns="73152" tIns="73152" rIns="73152" bIns="73152" anchor="t">
            <a:spAutoFit/>
          </a:bodyPr>
          <a:lstStyle/>
          <a:p>
            <a:pPr algn="l"/>
            <a:r>
              <a:rPr sz="1100" b="0">
                <a:solidFill>
                  <a:srgbClr val="122340"/>
                </a:solidFill>
              </a:rPr>
              <a:t>TARGET / ISSUE</a:t>
            </a:r>
          </a:p>
        </p:txBody>
      </p:sp>
      <p:sp>
        <p:nvSpPr>
          <p:cNvPr id="5" name="TextBox 4"/>
          <p:cNvSpPr txBox="1"/>
          <p:nvPr/>
        </p:nvSpPr>
        <p:spPr>
          <a:xfrm>
            <a:off x="594360" y="713232"/>
            <a:ext cx="7863840" cy="475488"/>
          </a:xfrm>
          <a:prstGeom prst="rect">
            <a:avLst/>
          </a:prstGeom>
          <a:noFill/>
        </p:spPr>
        <p:txBody>
          <a:bodyPr wrap="square" lIns="73152" tIns="73152" rIns="73152" bIns="73152" anchor="t">
            <a:spAutoFit/>
          </a:bodyPr>
          <a:lstStyle/>
          <a:p>
            <a:pPr algn="l"/>
            <a:r>
              <a:rPr sz="2600" b="1" dirty="0" err="1">
                <a:solidFill>
                  <a:srgbClr val="111111"/>
                </a:solidFill>
              </a:rPr>
              <a:t>想定顧客とよくある課題</a:t>
            </a:r>
            <a:endParaRPr sz="2600" b="1" dirty="0">
              <a:solidFill>
                <a:srgbClr val="111111"/>
              </a:solidFill>
            </a:endParaRPr>
          </a:p>
        </p:txBody>
      </p:sp>
      <p:sp>
        <p:nvSpPr>
          <p:cNvPr id="6" name="TextBox 5"/>
          <p:cNvSpPr txBox="1"/>
          <p:nvPr/>
        </p:nvSpPr>
        <p:spPr>
          <a:xfrm>
            <a:off x="594360" y="1225296"/>
            <a:ext cx="9509760" cy="310896"/>
          </a:xfrm>
          <a:prstGeom prst="rect">
            <a:avLst/>
          </a:prstGeom>
          <a:noFill/>
        </p:spPr>
        <p:txBody>
          <a:bodyPr wrap="square" lIns="73152" tIns="73152" rIns="73152" bIns="73152" anchor="t">
            <a:spAutoFit/>
          </a:bodyPr>
          <a:lstStyle/>
          <a:p>
            <a:pPr algn="l"/>
            <a:r>
              <a:rPr sz="1300" b="0">
                <a:solidFill>
                  <a:srgbClr val="111111"/>
                </a:solidFill>
              </a:rPr>
              <a:t>人手不足と外注のしづらさを同時に抱える中小企業を主対象とする</a:t>
            </a:r>
          </a:p>
        </p:txBody>
      </p:sp>
      <p:sp>
        <p:nvSpPr>
          <p:cNvPr id="7" name="TextBox 6"/>
          <p:cNvSpPr txBox="1"/>
          <p:nvPr/>
        </p:nvSpPr>
        <p:spPr>
          <a:xfrm>
            <a:off x="9418320" y="384048"/>
            <a:ext cx="2148840" cy="219456"/>
          </a:xfrm>
          <a:prstGeom prst="rect">
            <a:avLst/>
          </a:prstGeom>
          <a:noFill/>
        </p:spPr>
        <p:txBody>
          <a:bodyPr wrap="square" lIns="73152" tIns="73152" rIns="73152" bIns="73152" anchor="t">
            <a:spAutoFit/>
          </a:bodyPr>
          <a:lstStyle/>
          <a:p>
            <a:pPr algn="r"/>
            <a:r>
              <a:rPr sz="1000" b="0">
                <a:solidFill>
                  <a:srgbClr val="122340"/>
                </a:solidFill>
              </a:rPr>
              <a:t>業務代行アシスタント</a:t>
            </a:r>
          </a:p>
        </p:txBody>
      </p:sp>
      <p:sp>
        <p:nvSpPr>
          <p:cNvPr id="8" name="Rectangle 7"/>
          <p:cNvSpPr/>
          <p:nvPr/>
        </p:nvSpPr>
        <p:spPr>
          <a:xfrm>
            <a:off x="640080" y="1737360"/>
            <a:ext cx="2743200" cy="452628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822960" y="1938528"/>
            <a:ext cx="2011680" cy="237744"/>
          </a:xfrm>
          <a:prstGeom prst="rect">
            <a:avLst/>
          </a:prstGeom>
          <a:noFill/>
        </p:spPr>
        <p:txBody>
          <a:bodyPr wrap="square" lIns="73152" tIns="73152" rIns="73152" bIns="73152" anchor="t">
            <a:spAutoFit/>
          </a:bodyPr>
          <a:lstStyle/>
          <a:p>
            <a:pPr algn="l"/>
            <a:r>
              <a:rPr sz="1600" b="1" dirty="0" err="1">
                <a:solidFill>
                  <a:srgbClr val="122340"/>
                </a:solidFill>
              </a:rPr>
              <a:t>想定顧客</a:t>
            </a:r>
            <a:endParaRPr sz="1600" b="1" dirty="0">
              <a:solidFill>
                <a:srgbClr val="122340"/>
              </a:solidFill>
            </a:endParaRPr>
          </a:p>
        </p:txBody>
      </p:sp>
      <p:sp>
        <p:nvSpPr>
          <p:cNvPr id="10" name="TextBox 9"/>
          <p:cNvSpPr txBox="1"/>
          <p:nvPr/>
        </p:nvSpPr>
        <p:spPr>
          <a:xfrm>
            <a:off x="640080" y="2331720"/>
            <a:ext cx="2743200" cy="2490875"/>
          </a:xfrm>
          <a:prstGeom prst="rect">
            <a:avLst/>
          </a:prstGeom>
          <a:noFill/>
        </p:spPr>
        <p:txBody>
          <a:bodyPr wrap="square" lIns="45720" tIns="27432" rIns="45720" bIns="27432">
            <a:spAutoFit/>
          </a:bodyPr>
          <a:lstStyle/>
          <a:p>
            <a:pPr marL="285750" indent="-285750">
              <a:lnSpc>
                <a:spcPct val="125000"/>
              </a:lnSpc>
              <a:buFont typeface="Arial" panose="020B0604020202020204" pitchFamily="34" charset="0"/>
              <a:buChar char="•"/>
            </a:pPr>
            <a:r>
              <a:rPr lang="ja-JP" altLang="en-US" sz="1600">
                <a:solidFill>
                  <a:srgbClr val="111111"/>
                </a:solidFill>
              </a:rPr>
              <a:t>従業員</a:t>
            </a:r>
            <a:r>
              <a:rPr lang="en-US" altLang="ja-JP" sz="1600" dirty="0">
                <a:solidFill>
                  <a:srgbClr val="111111"/>
                </a:solidFill>
              </a:rPr>
              <a:t>5〜300</a:t>
            </a:r>
            <a:r>
              <a:rPr lang="ja-JP" altLang="en-US" sz="1600">
                <a:solidFill>
                  <a:srgbClr val="111111"/>
                </a:solidFill>
              </a:rPr>
              <a:t>名規模の中小企業</a:t>
            </a:r>
          </a:p>
          <a:p>
            <a:pPr marL="285750" indent="-285750">
              <a:lnSpc>
                <a:spcPct val="125000"/>
              </a:lnSpc>
              <a:buFont typeface="Arial" panose="020B0604020202020204" pitchFamily="34" charset="0"/>
              <a:buChar char="•"/>
            </a:pPr>
            <a:r>
              <a:rPr lang="ja-JP" altLang="en-US" sz="1600">
                <a:solidFill>
                  <a:srgbClr val="111111"/>
                </a:solidFill>
              </a:rPr>
              <a:t>専任の業務改善担当がいない企業</a:t>
            </a:r>
          </a:p>
          <a:p>
            <a:pPr marL="285750" indent="-285750">
              <a:lnSpc>
                <a:spcPct val="125000"/>
              </a:lnSpc>
              <a:buFont typeface="Arial" panose="020B0604020202020204" pitchFamily="34" charset="0"/>
              <a:buChar char="•"/>
            </a:pPr>
            <a:r>
              <a:rPr lang="ja-JP" altLang="en-US" sz="1600">
                <a:solidFill>
                  <a:srgbClr val="111111"/>
                </a:solidFill>
              </a:rPr>
              <a:t>退職や繁忙期で事務負荷が偏っている企業</a:t>
            </a:r>
          </a:p>
          <a:p>
            <a:pPr marL="285750" indent="-285750">
              <a:lnSpc>
                <a:spcPct val="125000"/>
              </a:lnSpc>
              <a:buFont typeface="Arial" panose="020B0604020202020204" pitchFamily="34" charset="0"/>
              <a:buChar char="•"/>
            </a:pPr>
            <a:r>
              <a:rPr lang="ja-JP" altLang="en-US" sz="1600">
                <a:solidFill>
                  <a:srgbClr val="111111"/>
                </a:solidFill>
              </a:rPr>
              <a:t>大きなシステム導入には踏み切れない企業</a:t>
            </a:r>
            <a:endParaRPr lang="ja-JP" altLang="en-US" sz="1600" dirty="0">
              <a:solidFill>
                <a:srgbClr val="111111"/>
              </a:solidFill>
            </a:endParaRPr>
          </a:p>
        </p:txBody>
      </p:sp>
      <p:sp>
        <p:nvSpPr>
          <p:cNvPr id="11" name="Rectangle 10"/>
          <p:cNvSpPr/>
          <p:nvPr/>
        </p:nvSpPr>
        <p:spPr>
          <a:xfrm>
            <a:off x="3611880" y="1737360"/>
            <a:ext cx="3611880" cy="452628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794760" y="1938528"/>
            <a:ext cx="2377440" cy="237744"/>
          </a:xfrm>
          <a:prstGeom prst="rect">
            <a:avLst/>
          </a:prstGeom>
          <a:noFill/>
        </p:spPr>
        <p:txBody>
          <a:bodyPr wrap="square" lIns="73152" tIns="73152" rIns="73152" bIns="73152" anchor="t">
            <a:spAutoFit/>
          </a:bodyPr>
          <a:lstStyle/>
          <a:p>
            <a:pPr algn="l"/>
            <a:r>
              <a:rPr sz="1600" b="1">
                <a:solidFill>
                  <a:srgbClr val="122340"/>
                </a:solidFill>
              </a:rPr>
              <a:t>典型的な課題</a:t>
            </a:r>
          </a:p>
        </p:txBody>
      </p:sp>
      <p:sp>
        <p:nvSpPr>
          <p:cNvPr id="13" name="TextBox 12"/>
          <p:cNvSpPr txBox="1"/>
          <p:nvPr/>
        </p:nvSpPr>
        <p:spPr>
          <a:xfrm>
            <a:off x="3611880" y="2331720"/>
            <a:ext cx="3611880" cy="2490875"/>
          </a:xfrm>
          <a:prstGeom prst="rect">
            <a:avLst/>
          </a:prstGeom>
          <a:noFill/>
        </p:spPr>
        <p:txBody>
          <a:bodyPr wrap="square" lIns="45720" tIns="27432" rIns="45720" bIns="27432">
            <a:spAutoFit/>
          </a:bodyPr>
          <a:lstStyle/>
          <a:p>
            <a:pPr marL="285750" indent="-285750">
              <a:lnSpc>
                <a:spcPct val="125000"/>
              </a:lnSpc>
              <a:buFont typeface="Arial" panose="020B0604020202020204" pitchFamily="34" charset="0"/>
              <a:buChar char="•"/>
            </a:pPr>
            <a:r>
              <a:rPr lang="ja-JP" altLang="en-US" sz="1600">
                <a:solidFill>
                  <a:srgbClr val="111111"/>
                </a:solidFill>
              </a:rPr>
              <a:t>時間課金の外注は使いたい範囲に対して割高になりやすい</a:t>
            </a:r>
          </a:p>
          <a:p>
            <a:pPr marL="285750" indent="-285750">
              <a:lnSpc>
                <a:spcPct val="125000"/>
              </a:lnSpc>
              <a:buFont typeface="Arial" panose="020B0604020202020204" pitchFamily="34" charset="0"/>
              <a:buChar char="•"/>
            </a:pPr>
            <a:r>
              <a:rPr lang="ja-JP" altLang="en-US" sz="1600">
                <a:solidFill>
                  <a:srgbClr val="111111"/>
                </a:solidFill>
              </a:rPr>
              <a:t>引き継ぎ不足で業務品質が属人化している</a:t>
            </a:r>
          </a:p>
          <a:p>
            <a:pPr marL="285750" indent="-285750">
              <a:lnSpc>
                <a:spcPct val="125000"/>
              </a:lnSpc>
              <a:buFont typeface="Arial" panose="020B0604020202020204" pitchFamily="34" charset="0"/>
              <a:buChar char="•"/>
            </a:pPr>
            <a:r>
              <a:rPr lang="ja-JP" altLang="en-US" sz="1600">
                <a:solidFill>
                  <a:srgbClr val="111111"/>
                </a:solidFill>
              </a:rPr>
              <a:t>複数の細かい業務が社内に積み残っている</a:t>
            </a:r>
          </a:p>
          <a:p>
            <a:pPr marL="285750" indent="-285750">
              <a:lnSpc>
                <a:spcPct val="125000"/>
              </a:lnSpc>
              <a:buFont typeface="Arial" panose="020B0604020202020204" pitchFamily="34" charset="0"/>
              <a:buChar char="•"/>
            </a:pPr>
            <a:r>
              <a:rPr lang="en" altLang="ja-JP" sz="1600" dirty="0">
                <a:solidFill>
                  <a:srgbClr val="111111"/>
                </a:solidFill>
              </a:rPr>
              <a:t>SaaS</a:t>
            </a:r>
            <a:r>
              <a:rPr lang="ja-JP" altLang="en-US" sz="1600">
                <a:solidFill>
                  <a:srgbClr val="111111"/>
                </a:solidFill>
              </a:rPr>
              <a:t>やマクロを導入しても使いこなす余力がない</a:t>
            </a:r>
            <a:endParaRPr lang="ja-JP" altLang="en-US" sz="1600" dirty="0">
              <a:solidFill>
                <a:srgbClr val="111111"/>
              </a:solidFill>
            </a:endParaRPr>
          </a:p>
        </p:txBody>
      </p:sp>
      <p:sp>
        <p:nvSpPr>
          <p:cNvPr id="14" name="Rectangle 13"/>
          <p:cNvSpPr/>
          <p:nvPr/>
        </p:nvSpPr>
        <p:spPr>
          <a:xfrm>
            <a:off x="7452360" y="1737360"/>
            <a:ext cx="4069080" cy="452628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7635240" y="1938528"/>
            <a:ext cx="2926080" cy="237744"/>
          </a:xfrm>
          <a:prstGeom prst="rect">
            <a:avLst/>
          </a:prstGeom>
          <a:noFill/>
        </p:spPr>
        <p:txBody>
          <a:bodyPr wrap="square" lIns="73152" tIns="73152" rIns="73152" bIns="73152" anchor="t">
            <a:spAutoFit/>
          </a:bodyPr>
          <a:lstStyle/>
          <a:p>
            <a:pPr algn="l"/>
            <a:r>
              <a:rPr sz="1600" b="1">
                <a:solidFill>
                  <a:srgbClr val="122340"/>
                </a:solidFill>
              </a:rPr>
              <a:t>導入メリット</a:t>
            </a:r>
          </a:p>
        </p:txBody>
      </p:sp>
      <p:sp>
        <p:nvSpPr>
          <p:cNvPr id="16" name="TextBox 15"/>
          <p:cNvSpPr txBox="1"/>
          <p:nvPr/>
        </p:nvSpPr>
        <p:spPr>
          <a:xfrm>
            <a:off x="7452359" y="2331720"/>
            <a:ext cx="4069079" cy="1875322"/>
          </a:xfrm>
          <a:prstGeom prst="rect">
            <a:avLst/>
          </a:prstGeom>
          <a:noFill/>
        </p:spPr>
        <p:txBody>
          <a:bodyPr wrap="square" lIns="45720" tIns="27432" rIns="45720" bIns="27432">
            <a:spAutoFit/>
          </a:bodyPr>
          <a:lstStyle/>
          <a:p>
            <a:pPr marL="285750" indent="-285750">
              <a:lnSpc>
                <a:spcPct val="125000"/>
              </a:lnSpc>
              <a:buFont typeface="Arial" panose="020B0604020202020204" pitchFamily="34" charset="0"/>
              <a:buChar char="•"/>
            </a:pPr>
            <a:r>
              <a:rPr lang="ja-JP" altLang="en-US" sz="1600">
                <a:solidFill>
                  <a:srgbClr val="111111"/>
                </a:solidFill>
              </a:rPr>
              <a:t>必要な業務だけを切り出して早く委託できる</a:t>
            </a:r>
          </a:p>
          <a:p>
            <a:pPr marL="285750" indent="-285750">
              <a:lnSpc>
                <a:spcPct val="125000"/>
              </a:lnSpc>
              <a:buFont typeface="Arial" panose="020B0604020202020204" pitchFamily="34" charset="0"/>
              <a:buChar char="•"/>
            </a:pPr>
            <a:r>
              <a:rPr lang="ja-JP" altLang="en-US" sz="1600">
                <a:solidFill>
                  <a:srgbClr val="111111"/>
                </a:solidFill>
              </a:rPr>
              <a:t>今の</a:t>
            </a:r>
            <a:r>
              <a:rPr lang="en" altLang="ja-JP" sz="1600" dirty="0">
                <a:solidFill>
                  <a:srgbClr val="111111"/>
                </a:solidFill>
              </a:rPr>
              <a:t>Excel</a:t>
            </a:r>
            <a:r>
              <a:rPr lang="ja-JP" altLang="en-US" sz="1600">
                <a:solidFill>
                  <a:srgbClr val="111111"/>
                </a:solidFill>
              </a:rPr>
              <a:t>やメールをそのまま使える</a:t>
            </a:r>
          </a:p>
          <a:p>
            <a:pPr marL="285750" indent="-285750">
              <a:lnSpc>
                <a:spcPct val="125000"/>
              </a:lnSpc>
              <a:buFont typeface="Arial" panose="020B0604020202020204" pitchFamily="34" charset="0"/>
              <a:buChar char="•"/>
            </a:pPr>
            <a:r>
              <a:rPr lang="ja-JP" altLang="en-US" sz="1600">
                <a:solidFill>
                  <a:srgbClr val="111111"/>
                </a:solidFill>
              </a:rPr>
              <a:t>業務実施と月次改善提案を一体で任せられる</a:t>
            </a:r>
          </a:p>
          <a:p>
            <a:pPr marL="285750" indent="-285750">
              <a:lnSpc>
                <a:spcPct val="125000"/>
              </a:lnSpc>
              <a:buFont typeface="Arial" panose="020B0604020202020204" pitchFamily="34" charset="0"/>
              <a:buChar char="•"/>
            </a:pPr>
            <a:r>
              <a:rPr lang="ja-JP" altLang="en-US" sz="1600">
                <a:solidFill>
                  <a:srgbClr val="111111"/>
                </a:solidFill>
              </a:rPr>
              <a:t>社内採用より早く稼働を立ち上げやすい</a:t>
            </a:r>
            <a:endParaRPr lang="ja-JP" altLang="en-US" sz="1600" dirty="0">
              <a:solidFill>
                <a:srgbClr val="11111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01168"/>
          </a:xfrm>
          <a:prstGeom prst="rect">
            <a:avLst/>
          </a:prstGeom>
          <a:solidFill>
            <a:srgbClr val="122340"/>
          </a:solidFill>
          <a:ln>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94360" y="384048"/>
            <a:ext cx="1920240" cy="219456"/>
          </a:xfrm>
          <a:prstGeom prst="rect">
            <a:avLst/>
          </a:prstGeom>
          <a:noFill/>
        </p:spPr>
        <p:txBody>
          <a:bodyPr wrap="square" lIns="73152" tIns="73152" rIns="73152" bIns="73152" anchor="t">
            <a:spAutoFit/>
          </a:bodyPr>
          <a:lstStyle/>
          <a:p>
            <a:pPr algn="l"/>
            <a:r>
              <a:rPr sz="1100" b="0">
                <a:solidFill>
                  <a:srgbClr val="122340"/>
                </a:solidFill>
              </a:rPr>
              <a:t>STRENGTH</a:t>
            </a:r>
          </a:p>
        </p:txBody>
      </p:sp>
      <p:sp>
        <p:nvSpPr>
          <p:cNvPr id="5" name="TextBox 4"/>
          <p:cNvSpPr txBox="1"/>
          <p:nvPr/>
        </p:nvSpPr>
        <p:spPr>
          <a:xfrm>
            <a:off x="594360" y="713232"/>
            <a:ext cx="7863840" cy="475488"/>
          </a:xfrm>
          <a:prstGeom prst="rect">
            <a:avLst/>
          </a:prstGeom>
          <a:noFill/>
        </p:spPr>
        <p:txBody>
          <a:bodyPr wrap="square" lIns="73152" tIns="73152" rIns="73152" bIns="73152" anchor="t">
            <a:spAutoFit/>
          </a:bodyPr>
          <a:lstStyle/>
          <a:p>
            <a:pPr algn="l"/>
            <a:r>
              <a:rPr sz="2600" b="1">
                <a:solidFill>
                  <a:srgbClr val="111111"/>
                </a:solidFill>
              </a:rPr>
              <a:t>このサービスの強み</a:t>
            </a:r>
          </a:p>
        </p:txBody>
      </p:sp>
      <p:sp>
        <p:nvSpPr>
          <p:cNvPr id="6" name="TextBox 5"/>
          <p:cNvSpPr txBox="1"/>
          <p:nvPr/>
        </p:nvSpPr>
        <p:spPr>
          <a:xfrm>
            <a:off x="594360" y="1225296"/>
            <a:ext cx="9509760" cy="310896"/>
          </a:xfrm>
          <a:prstGeom prst="rect">
            <a:avLst/>
          </a:prstGeom>
          <a:noFill/>
        </p:spPr>
        <p:txBody>
          <a:bodyPr wrap="square" lIns="73152" tIns="73152" rIns="73152" bIns="73152" anchor="t">
            <a:spAutoFit/>
          </a:bodyPr>
          <a:lstStyle/>
          <a:p>
            <a:pPr algn="l"/>
            <a:r>
              <a:rPr sz="1300" b="0">
                <a:solidFill>
                  <a:srgbClr val="111111"/>
                </a:solidFill>
              </a:rPr>
              <a:t>単なる作業代行ではなく、運用しやすさと継続改善まで含めて提供する</a:t>
            </a:r>
          </a:p>
        </p:txBody>
      </p:sp>
      <p:sp>
        <p:nvSpPr>
          <p:cNvPr id="7" name="TextBox 6"/>
          <p:cNvSpPr txBox="1"/>
          <p:nvPr/>
        </p:nvSpPr>
        <p:spPr>
          <a:xfrm>
            <a:off x="9418320" y="384048"/>
            <a:ext cx="2148840" cy="219456"/>
          </a:xfrm>
          <a:prstGeom prst="rect">
            <a:avLst/>
          </a:prstGeom>
          <a:noFill/>
        </p:spPr>
        <p:txBody>
          <a:bodyPr wrap="square" lIns="73152" tIns="73152" rIns="73152" bIns="73152" anchor="t">
            <a:spAutoFit/>
          </a:bodyPr>
          <a:lstStyle/>
          <a:p>
            <a:pPr algn="r"/>
            <a:r>
              <a:rPr sz="1000" b="0">
                <a:solidFill>
                  <a:srgbClr val="122340"/>
                </a:solidFill>
              </a:rPr>
              <a:t>業務代行アシスタント</a:t>
            </a:r>
          </a:p>
        </p:txBody>
      </p:sp>
      <p:sp>
        <p:nvSpPr>
          <p:cNvPr id="8" name="Rectangle 7"/>
          <p:cNvSpPr/>
          <p:nvPr/>
        </p:nvSpPr>
        <p:spPr>
          <a:xfrm>
            <a:off x="640080" y="1828800"/>
            <a:ext cx="5440680" cy="160020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40080" y="1828800"/>
            <a:ext cx="868680" cy="1600200"/>
          </a:xfrm>
          <a:prstGeom prst="rect">
            <a:avLst/>
          </a:prstGeom>
          <a:solidFill>
            <a:srgbClr val="122340"/>
          </a:solidFill>
          <a:ln w="1397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777240" y="2359152"/>
            <a:ext cx="548640" cy="274320"/>
          </a:xfrm>
          <a:prstGeom prst="rect">
            <a:avLst/>
          </a:prstGeom>
          <a:noFill/>
        </p:spPr>
        <p:txBody>
          <a:bodyPr wrap="square" lIns="73152" tIns="73152" rIns="73152" bIns="73152" anchor="t">
            <a:spAutoFit/>
          </a:bodyPr>
          <a:lstStyle/>
          <a:p>
            <a:pPr algn="ctr"/>
            <a:r>
              <a:rPr sz="1800" b="1">
                <a:solidFill>
                  <a:srgbClr val="FFFFFF"/>
                </a:solidFill>
              </a:rPr>
              <a:t>01</a:t>
            </a:r>
          </a:p>
        </p:txBody>
      </p:sp>
      <p:sp>
        <p:nvSpPr>
          <p:cNvPr id="11" name="TextBox 10"/>
          <p:cNvSpPr txBox="1"/>
          <p:nvPr/>
        </p:nvSpPr>
        <p:spPr>
          <a:xfrm>
            <a:off x="1691639" y="2011680"/>
            <a:ext cx="3474720" cy="219456"/>
          </a:xfrm>
          <a:prstGeom prst="rect">
            <a:avLst/>
          </a:prstGeom>
          <a:noFill/>
        </p:spPr>
        <p:txBody>
          <a:bodyPr wrap="square" lIns="73152" tIns="73152" rIns="73152" bIns="73152" anchor="t">
            <a:spAutoFit/>
          </a:bodyPr>
          <a:lstStyle/>
          <a:p>
            <a:pPr algn="l"/>
            <a:r>
              <a:rPr sz="1700" b="1">
                <a:solidFill>
                  <a:srgbClr val="122340"/>
                </a:solidFill>
              </a:rPr>
              <a:t>業務単位で依頼しやすい</a:t>
            </a:r>
          </a:p>
        </p:txBody>
      </p:sp>
      <p:sp>
        <p:nvSpPr>
          <p:cNvPr id="12" name="TextBox 11"/>
          <p:cNvSpPr txBox="1"/>
          <p:nvPr/>
        </p:nvSpPr>
        <p:spPr>
          <a:xfrm>
            <a:off x="1691639" y="2359152"/>
            <a:ext cx="3931920" cy="566928"/>
          </a:xfrm>
          <a:prstGeom prst="rect">
            <a:avLst/>
          </a:prstGeom>
          <a:noFill/>
        </p:spPr>
        <p:txBody>
          <a:bodyPr wrap="square" lIns="73152" tIns="73152" rIns="73152" bIns="73152" anchor="t">
            <a:spAutoFit/>
          </a:bodyPr>
          <a:lstStyle/>
          <a:p>
            <a:pPr algn="l"/>
            <a:r>
              <a:rPr sz="1500" b="0">
                <a:solidFill>
                  <a:srgbClr val="111111"/>
                </a:solidFill>
              </a:rPr>
              <a:t>時間ではなく結果に近い単位で依頼できるため、外注範囲を決めやすい。</a:t>
            </a:r>
          </a:p>
        </p:txBody>
      </p:sp>
      <p:sp>
        <p:nvSpPr>
          <p:cNvPr id="13" name="Rectangle 12"/>
          <p:cNvSpPr/>
          <p:nvPr/>
        </p:nvSpPr>
        <p:spPr>
          <a:xfrm>
            <a:off x="6080760" y="1828800"/>
            <a:ext cx="5440680" cy="160020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6080760" y="1828800"/>
            <a:ext cx="868680" cy="1600200"/>
          </a:xfrm>
          <a:prstGeom prst="rect">
            <a:avLst/>
          </a:prstGeom>
          <a:solidFill>
            <a:srgbClr val="122340"/>
          </a:solidFill>
          <a:ln w="1397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6217920" y="2359152"/>
            <a:ext cx="548640" cy="274320"/>
          </a:xfrm>
          <a:prstGeom prst="rect">
            <a:avLst/>
          </a:prstGeom>
          <a:noFill/>
        </p:spPr>
        <p:txBody>
          <a:bodyPr wrap="square" lIns="73152" tIns="73152" rIns="73152" bIns="73152" anchor="t">
            <a:spAutoFit/>
          </a:bodyPr>
          <a:lstStyle/>
          <a:p>
            <a:pPr algn="ctr"/>
            <a:r>
              <a:rPr sz="1800" b="1">
                <a:solidFill>
                  <a:srgbClr val="FFFFFF"/>
                </a:solidFill>
              </a:rPr>
              <a:t>02</a:t>
            </a:r>
          </a:p>
        </p:txBody>
      </p:sp>
      <p:sp>
        <p:nvSpPr>
          <p:cNvPr id="16" name="TextBox 15"/>
          <p:cNvSpPr txBox="1"/>
          <p:nvPr/>
        </p:nvSpPr>
        <p:spPr>
          <a:xfrm>
            <a:off x="7132320" y="2011680"/>
            <a:ext cx="3474720" cy="219456"/>
          </a:xfrm>
          <a:prstGeom prst="rect">
            <a:avLst/>
          </a:prstGeom>
          <a:noFill/>
        </p:spPr>
        <p:txBody>
          <a:bodyPr wrap="square" lIns="73152" tIns="73152" rIns="73152" bIns="73152" anchor="t">
            <a:spAutoFit/>
          </a:bodyPr>
          <a:lstStyle/>
          <a:p>
            <a:pPr algn="l"/>
            <a:r>
              <a:rPr sz="1700" b="1">
                <a:solidFill>
                  <a:srgbClr val="122340"/>
                </a:solidFill>
              </a:rPr>
              <a:t>初期費用0円で始めやすい</a:t>
            </a:r>
          </a:p>
        </p:txBody>
      </p:sp>
      <p:sp>
        <p:nvSpPr>
          <p:cNvPr id="17" name="TextBox 16"/>
          <p:cNvSpPr txBox="1"/>
          <p:nvPr/>
        </p:nvSpPr>
        <p:spPr>
          <a:xfrm>
            <a:off x="7132320" y="2359152"/>
            <a:ext cx="3931920" cy="566928"/>
          </a:xfrm>
          <a:prstGeom prst="rect">
            <a:avLst/>
          </a:prstGeom>
          <a:noFill/>
        </p:spPr>
        <p:txBody>
          <a:bodyPr wrap="square" lIns="73152" tIns="73152" rIns="73152" bIns="73152" anchor="t">
            <a:spAutoFit/>
          </a:bodyPr>
          <a:lstStyle/>
          <a:p>
            <a:pPr algn="l"/>
            <a:r>
              <a:rPr sz="1500" b="0">
                <a:solidFill>
                  <a:srgbClr val="111111"/>
                </a:solidFill>
              </a:rPr>
              <a:t>導入ハードルを下げ、まず試したい企業でも入りやすい。</a:t>
            </a:r>
          </a:p>
        </p:txBody>
      </p:sp>
      <p:sp>
        <p:nvSpPr>
          <p:cNvPr id="18" name="Rectangle 17"/>
          <p:cNvSpPr/>
          <p:nvPr/>
        </p:nvSpPr>
        <p:spPr>
          <a:xfrm>
            <a:off x="640080" y="3794760"/>
            <a:ext cx="5440680" cy="160020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640080" y="3794760"/>
            <a:ext cx="868680" cy="1600200"/>
          </a:xfrm>
          <a:prstGeom prst="rect">
            <a:avLst/>
          </a:prstGeom>
          <a:solidFill>
            <a:srgbClr val="122340"/>
          </a:solidFill>
          <a:ln w="1397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777240" y="4325112"/>
            <a:ext cx="548640" cy="274320"/>
          </a:xfrm>
          <a:prstGeom prst="rect">
            <a:avLst/>
          </a:prstGeom>
          <a:noFill/>
        </p:spPr>
        <p:txBody>
          <a:bodyPr wrap="square" lIns="73152" tIns="73152" rIns="73152" bIns="73152" anchor="t">
            <a:spAutoFit/>
          </a:bodyPr>
          <a:lstStyle/>
          <a:p>
            <a:pPr algn="ctr"/>
            <a:r>
              <a:rPr sz="1800" b="1">
                <a:solidFill>
                  <a:srgbClr val="FFFFFF"/>
                </a:solidFill>
              </a:rPr>
              <a:t>03</a:t>
            </a:r>
          </a:p>
        </p:txBody>
      </p:sp>
      <p:sp>
        <p:nvSpPr>
          <p:cNvPr id="21" name="TextBox 20"/>
          <p:cNvSpPr txBox="1"/>
          <p:nvPr/>
        </p:nvSpPr>
        <p:spPr>
          <a:xfrm>
            <a:off x="1691639" y="3977640"/>
            <a:ext cx="3474720" cy="219456"/>
          </a:xfrm>
          <a:prstGeom prst="rect">
            <a:avLst/>
          </a:prstGeom>
          <a:noFill/>
        </p:spPr>
        <p:txBody>
          <a:bodyPr wrap="square" lIns="73152" tIns="73152" rIns="73152" bIns="73152" anchor="t">
            <a:spAutoFit/>
          </a:bodyPr>
          <a:lstStyle/>
          <a:p>
            <a:pPr algn="l"/>
            <a:r>
              <a:rPr sz="1700" b="1">
                <a:solidFill>
                  <a:srgbClr val="122340"/>
                </a:solidFill>
              </a:rPr>
              <a:t>既存運用のまま開始できる</a:t>
            </a:r>
          </a:p>
        </p:txBody>
      </p:sp>
      <p:sp>
        <p:nvSpPr>
          <p:cNvPr id="22" name="TextBox 21"/>
          <p:cNvSpPr txBox="1"/>
          <p:nvPr/>
        </p:nvSpPr>
        <p:spPr>
          <a:xfrm>
            <a:off x="1691639" y="4325112"/>
            <a:ext cx="3931920" cy="566928"/>
          </a:xfrm>
          <a:prstGeom prst="rect">
            <a:avLst/>
          </a:prstGeom>
          <a:noFill/>
        </p:spPr>
        <p:txBody>
          <a:bodyPr wrap="square" lIns="73152" tIns="73152" rIns="73152" bIns="73152" anchor="t">
            <a:spAutoFit/>
          </a:bodyPr>
          <a:lstStyle/>
          <a:p>
            <a:pPr algn="l"/>
            <a:r>
              <a:rPr sz="1500" b="0">
                <a:solidFill>
                  <a:srgbClr val="111111"/>
                </a:solidFill>
              </a:rPr>
              <a:t>新ツールの導入や社内教育を前提にしない。</a:t>
            </a:r>
          </a:p>
        </p:txBody>
      </p:sp>
      <p:sp>
        <p:nvSpPr>
          <p:cNvPr id="23" name="Rectangle 22"/>
          <p:cNvSpPr/>
          <p:nvPr/>
        </p:nvSpPr>
        <p:spPr>
          <a:xfrm>
            <a:off x="6080760" y="3794760"/>
            <a:ext cx="5440680" cy="160020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Rectangle 23"/>
          <p:cNvSpPr/>
          <p:nvPr/>
        </p:nvSpPr>
        <p:spPr>
          <a:xfrm>
            <a:off x="6080760" y="3794760"/>
            <a:ext cx="868680" cy="1600200"/>
          </a:xfrm>
          <a:prstGeom prst="rect">
            <a:avLst/>
          </a:prstGeom>
          <a:solidFill>
            <a:srgbClr val="122340"/>
          </a:solidFill>
          <a:ln w="1397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6217920" y="4325112"/>
            <a:ext cx="548640" cy="274320"/>
          </a:xfrm>
          <a:prstGeom prst="rect">
            <a:avLst/>
          </a:prstGeom>
          <a:noFill/>
        </p:spPr>
        <p:txBody>
          <a:bodyPr wrap="square" lIns="73152" tIns="73152" rIns="73152" bIns="73152" anchor="t">
            <a:spAutoFit/>
          </a:bodyPr>
          <a:lstStyle/>
          <a:p>
            <a:pPr algn="ctr"/>
            <a:r>
              <a:rPr sz="1800" b="1">
                <a:solidFill>
                  <a:srgbClr val="FFFFFF"/>
                </a:solidFill>
              </a:rPr>
              <a:t>04</a:t>
            </a:r>
          </a:p>
        </p:txBody>
      </p:sp>
      <p:sp>
        <p:nvSpPr>
          <p:cNvPr id="26" name="TextBox 25"/>
          <p:cNvSpPr txBox="1"/>
          <p:nvPr/>
        </p:nvSpPr>
        <p:spPr>
          <a:xfrm>
            <a:off x="7132320" y="3977640"/>
            <a:ext cx="3474720" cy="219456"/>
          </a:xfrm>
          <a:prstGeom prst="rect">
            <a:avLst/>
          </a:prstGeom>
          <a:noFill/>
        </p:spPr>
        <p:txBody>
          <a:bodyPr wrap="square" lIns="73152" tIns="73152" rIns="73152" bIns="73152" anchor="t">
            <a:spAutoFit/>
          </a:bodyPr>
          <a:lstStyle/>
          <a:p>
            <a:pPr algn="l"/>
            <a:r>
              <a:rPr sz="1700" b="1">
                <a:solidFill>
                  <a:srgbClr val="122340"/>
                </a:solidFill>
              </a:rPr>
              <a:t>改善提案まで継続支援</a:t>
            </a:r>
          </a:p>
        </p:txBody>
      </p:sp>
      <p:sp>
        <p:nvSpPr>
          <p:cNvPr id="27" name="TextBox 26"/>
          <p:cNvSpPr txBox="1"/>
          <p:nvPr/>
        </p:nvSpPr>
        <p:spPr>
          <a:xfrm>
            <a:off x="7132320" y="4325112"/>
            <a:ext cx="3931920" cy="566928"/>
          </a:xfrm>
          <a:prstGeom prst="rect">
            <a:avLst/>
          </a:prstGeom>
          <a:noFill/>
        </p:spPr>
        <p:txBody>
          <a:bodyPr wrap="square" lIns="73152" tIns="73152" rIns="73152" bIns="73152" anchor="t">
            <a:spAutoFit/>
          </a:bodyPr>
          <a:lstStyle/>
          <a:p>
            <a:pPr algn="l"/>
            <a:r>
              <a:rPr sz="1500" b="0">
                <a:solidFill>
                  <a:srgbClr val="111111"/>
                </a:solidFill>
              </a:rPr>
              <a:t>毎月の報告を通じて、単純な代行で終わらせない。</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01168"/>
          </a:xfrm>
          <a:prstGeom prst="rect">
            <a:avLst/>
          </a:prstGeom>
          <a:solidFill>
            <a:srgbClr val="122340"/>
          </a:solidFill>
          <a:ln>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94360" y="384048"/>
            <a:ext cx="1920240" cy="219456"/>
          </a:xfrm>
          <a:prstGeom prst="rect">
            <a:avLst/>
          </a:prstGeom>
          <a:noFill/>
        </p:spPr>
        <p:txBody>
          <a:bodyPr wrap="square" lIns="73152" tIns="73152" rIns="73152" bIns="73152" anchor="t">
            <a:spAutoFit/>
          </a:bodyPr>
          <a:lstStyle/>
          <a:p>
            <a:pPr algn="l"/>
            <a:r>
              <a:rPr sz="1100" b="0">
                <a:solidFill>
                  <a:srgbClr val="122340"/>
                </a:solidFill>
              </a:rPr>
              <a:t>BENEFIT</a:t>
            </a:r>
          </a:p>
        </p:txBody>
      </p:sp>
      <p:sp>
        <p:nvSpPr>
          <p:cNvPr id="5" name="TextBox 4"/>
          <p:cNvSpPr txBox="1"/>
          <p:nvPr/>
        </p:nvSpPr>
        <p:spPr>
          <a:xfrm>
            <a:off x="594360" y="713232"/>
            <a:ext cx="7863840" cy="475488"/>
          </a:xfrm>
          <a:prstGeom prst="rect">
            <a:avLst/>
          </a:prstGeom>
          <a:noFill/>
        </p:spPr>
        <p:txBody>
          <a:bodyPr wrap="square" lIns="73152" tIns="73152" rIns="73152" bIns="73152" anchor="t">
            <a:spAutoFit/>
          </a:bodyPr>
          <a:lstStyle/>
          <a:p>
            <a:pPr algn="l"/>
            <a:r>
              <a:rPr sz="2600" b="1">
                <a:solidFill>
                  <a:srgbClr val="111111"/>
                </a:solidFill>
              </a:rPr>
              <a:t>導入後に得られる状態</a:t>
            </a:r>
          </a:p>
        </p:txBody>
      </p:sp>
      <p:sp>
        <p:nvSpPr>
          <p:cNvPr id="6" name="TextBox 5"/>
          <p:cNvSpPr txBox="1"/>
          <p:nvPr/>
        </p:nvSpPr>
        <p:spPr>
          <a:xfrm>
            <a:off x="594360" y="1225296"/>
            <a:ext cx="9509760" cy="310896"/>
          </a:xfrm>
          <a:prstGeom prst="rect">
            <a:avLst/>
          </a:prstGeom>
          <a:noFill/>
        </p:spPr>
        <p:txBody>
          <a:bodyPr wrap="square" lIns="73152" tIns="73152" rIns="73152" bIns="73152" anchor="t">
            <a:spAutoFit/>
          </a:bodyPr>
          <a:lstStyle/>
          <a:p>
            <a:pPr algn="l"/>
            <a:r>
              <a:rPr sz="1300" b="0">
                <a:solidFill>
                  <a:srgbClr val="111111"/>
                </a:solidFill>
              </a:rPr>
              <a:t>費用だけでなく、社内の業務運営を止めにくくする効果が大きい</a:t>
            </a:r>
          </a:p>
        </p:txBody>
      </p:sp>
      <p:sp>
        <p:nvSpPr>
          <p:cNvPr id="7" name="TextBox 6"/>
          <p:cNvSpPr txBox="1"/>
          <p:nvPr/>
        </p:nvSpPr>
        <p:spPr>
          <a:xfrm>
            <a:off x="9418320" y="384048"/>
            <a:ext cx="2148840" cy="219456"/>
          </a:xfrm>
          <a:prstGeom prst="rect">
            <a:avLst/>
          </a:prstGeom>
          <a:noFill/>
        </p:spPr>
        <p:txBody>
          <a:bodyPr wrap="square" lIns="73152" tIns="73152" rIns="73152" bIns="73152" anchor="t">
            <a:spAutoFit/>
          </a:bodyPr>
          <a:lstStyle/>
          <a:p>
            <a:pPr algn="r"/>
            <a:r>
              <a:rPr sz="1000" b="0">
                <a:solidFill>
                  <a:srgbClr val="122340"/>
                </a:solidFill>
              </a:rPr>
              <a:t>業務代行アシスタント</a:t>
            </a:r>
          </a:p>
        </p:txBody>
      </p:sp>
      <p:sp>
        <p:nvSpPr>
          <p:cNvPr id="8" name="Rectangle 7"/>
          <p:cNvSpPr/>
          <p:nvPr/>
        </p:nvSpPr>
        <p:spPr>
          <a:xfrm>
            <a:off x="640080" y="1828800"/>
            <a:ext cx="3657600" cy="438912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822960" y="1993392"/>
            <a:ext cx="1554480" cy="237744"/>
          </a:xfrm>
          <a:prstGeom prst="rect">
            <a:avLst/>
          </a:prstGeom>
          <a:noFill/>
        </p:spPr>
        <p:txBody>
          <a:bodyPr wrap="square" lIns="73152" tIns="73152" rIns="73152" bIns="73152" anchor="t">
            <a:spAutoFit/>
          </a:bodyPr>
          <a:lstStyle/>
          <a:p>
            <a:pPr algn="l"/>
            <a:r>
              <a:rPr sz="1600" b="1">
                <a:solidFill>
                  <a:srgbClr val="122340"/>
                </a:solidFill>
              </a:rPr>
              <a:t>導入前</a:t>
            </a:r>
          </a:p>
        </p:txBody>
      </p:sp>
      <p:sp>
        <p:nvSpPr>
          <p:cNvPr id="10" name="TextBox 9"/>
          <p:cNvSpPr txBox="1"/>
          <p:nvPr/>
        </p:nvSpPr>
        <p:spPr>
          <a:xfrm>
            <a:off x="859536" y="2395728"/>
            <a:ext cx="3063240" cy="3383280"/>
          </a:xfrm>
          <a:prstGeom prst="rect">
            <a:avLst/>
          </a:prstGeom>
          <a:noFill/>
        </p:spPr>
        <p:txBody>
          <a:bodyPr wrap="square" lIns="45720" tIns="27432" rIns="45720" bIns="27432">
            <a:spAutoFit/>
          </a:bodyPr>
          <a:lstStyle/>
          <a:p>
            <a:pPr algn="l">
              <a:lnSpc>
                <a:spcPct val="125000"/>
              </a:lnSpc>
            </a:pPr>
            <a:r>
              <a:rPr sz="1600" b="0">
                <a:solidFill>
                  <a:srgbClr val="111111"/>
                </a:solidFill>
              </a:rPr>
              <a:t>・担当者依存で引き継ぎに時間がかかる</a:t>
            </a:r>
          </a:p>
          <a:p>
            <a:pPr algn="l">
              <a:lnSpc>
                <a:spcPct val="125000"/>
              </a:lnSpc>
            </a:pPr>
            <a:r>
              <a:rPr sz="1600" b="0">
                <a:solidFill>
                  <a:srgbClr val="111111"/>
                </a:solidFill>
              </a:rPr>
              <a:t>・細かい事務作業が後回しになる</a:t>
            </a:r>
          </a:p>
          <a:p>
            <a:pPr algn="l">
              <a:lnSpc>
                <a:spcPct val="125000"/>
              </a:lnSpc>
            </a:pPr>
            <a:r>
              <a:rPr sz="1600" b="0">
                <a:solidFill>
                  <a:srgbClr val="111111"/>
                </a:solidFill>
              </a:rPr>
              <a:t>・採用前に業務が回らなくなる</a:t>
            </a:r>
          </a:p>
          <a:p>
            <a:pPr algn="l">
              <a:lnSpc>
                <a:spcPct val="125000"/>
              </a:lnSpc>
            </a:pPr>
            <a:r>
              <a:rPr sz="1600" b="0">
                <a:solidFill>
                  <a:srgbClr val="111111"/>
                </a:solidFill>
              </a:rPr>
              <a:t>・システム導入の検討だけで止まる</a:t>
            </a:r>
          </a:p>
        </p:txBody>
      </p:sp>
      <p:sp>
        <p:nvSpPr>
          <p:cNvPr id="11" name="Chevron 10"/>
          <p:cNvSpPr/>
          <p:nvPr/>
        </p:nvSpPr>
        <p:spPr>
          <a:xfrm>
            <a:off x="4709160" y="3337560"/>
            <a:ext cx="868680" cy="548640"/>
          </a:xfrm>
          <a:prstGeom prst="chevron">
            <a:avLst/>
          </a:prstGeom>
          <a:solidFill>
            <a:srgbClr val="122340"/>
          </a:solidFill>
          <a:ln w="1016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5897880" y="1828800"/>
            <a:ext cx="5623560" cy="438912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6080760" y="1993392"/>
            <a:ext cx="1920240" cy="237744"/>
          </a:xfrm>
          <a:prstGeom prst="rect">
            <a:avLst/>
          </a:prstGeom>
          <a:noFill/>
        </p:spPr>
        <p:txBody>
          <a:bodyPr wrap="square" lIns="73152" tIns="73152" rIns="73152" bIns="73152" anchor="t">
            <a:spAutoFit/>
          </a:bodyPr>
          <a:lstStyle/>
          <a:p>
            <a:pPr algn="l"/>
            <a:r>
              <a:rPr sz="1600" b="1">
                <a:solidFill>
                  <a:srgbClr val="122340"/>
                </a:solidFill>
              </a:rPr>
              <a:t>導入後</a:t>
            </a:r>
          </a:p>
        </p:txBody>
      </p:sp>
      <p:sp>
        <p:nvSpPr>
          <p:cNvPr id="14" name="TextBox 13"/>
          <p:cNvSpPr txBox="1"/>
          <p:nvPr/>
        </p:nvSpPr>
        <p:spPr>
          <a:xfrm>
            <a:off x="6126480" y="2395728"/>
            <a:ext cx="4754880" cy="3383280"/>
          </a:xfrm>
          <a:prstGeom prst="rect">
            <a:avLst/>
          </a:prstGeom>
          <a:noFill/>
        </p:spPr>
        <p:txBody>
          <a:bodyPr wrap="square" lIns="45720" tIns="27432" rIns="45720" bIns="27432">
            <a:spAutoFit/>
          </a:bodyPr>
          <a:lstStyle/>
          <a:p>
            <a:pPr algn="l">
              <a:lnSpc>
                <a:spcPct val="125000"/>
              </a:lnSpc>
            </a:pPr>
            <a:r>
              <a:rPr sz="1600" b="0">
                <a:solidFill>
                  <a:srgbClr val="111111"/>
                </a:solidFill>
              </a:rPr>
              <a:t>・定常業務を外部で安定運用し、社内は確認と判断に集中できる</a:t>
            </a:r>
          </a:p>
          <a:p>
            <a:pPr algn="l">
              <a:lnSpc>
                <a:spcPct val="125000"/>
              </a:lnSpc>
            </a:pPr>
            <a:r>
              <a:rPr sz="1600" b="0">
                <a:solidFill>
                  <a:srgbClr val="111111"/>
                </a:solidFill>
              </a:rPr>
              <a:t>・繁忙期や欠員時にも必要業務を止めにくい</a:t>
            </a:r>
          </a:p>
          <a:p>
            <a:pPr algn="l">
              <a:lnSpc>
                <a:spcPct val="125000"/>
              </a:lnSpc>
            </a:pPr>
            <a:r>
              <a:rPr sz="1600" b="0">
                <a:solidFill>
                  <a:srgbClr val="111111"/>
                </a:solidFill>
              </a:rPr>
              <a:t>・新しいツール習得なしで委託を始められる</a:t>
            </a:r>
          </a:p>
          <a:p>
            <a:pPr algn="l">
              <a:lnSpc>
                <a:spcPct val="125000"/>
              </a:lnSpc>
            </a:pPr>
            <a:r>
              <a:rPr sz="1600" b="0">
                <a:solidFill>
                  <a:srgbClr val="111111"/>
                </a:solidFill>
              </a:rPr>
              <a:t>・毎月の報告により、改善余地を継続的に把握できる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01168"/>
          </a:xfrm>
          <a:prstGeom prst="rect">
            <a:avLst/>
          </a:prstGeom>
          <a:solidFill>
            <a:srgbClr val="122340"/>
          </a:solidFill>
          <a:ln>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94360" y="384048"/>
            <a:ext cx="1920240" cy="219456"/>
          </a:xfrm>
          <a:prstGeom prst="rect">
            <a:avLst/>
          </a:prstGeom>
          <a:noFill/>
        </p:spPr>
        <p:txBody>
          <a:bodyPr wrap="square" lIns="73152" tIns="73152" rIns="73152" bIns="73152" anchor="t">
            <a:spAutoFit/>
          </a:bodyPr>
          <a:lstStyle/>
          <a:p>
            <a:pPr algn="l"/>
            <a:r>
              <a:rPr sz="1100" b="0">
                <a:solidFill>
                  <a:srgbClr val="122340"/>
                </a:solidFill>
              </a:rPr>
              <a:t>SCOPE</a:t>
            </a:r>
          </a:p>
        </p:txBody>
      </p:sp>
      <p:sp>
        <p:nvSpPr>
          <p:cNvPr id="5" name="TextBox 4"/>
          <p:cNvSpPr txBox="1"/>
          <p:nvPr/>
        </p:nvSpPr>
        <p:spPr>
          <a:xfrm>
            <a:off x="594360" y="713232"/>
            <a:ext cx="7863840" cy="475488"/>
          </a:xfrm>
          <a:prstGeom prst="rect">
            <a:avLst/>
          </a:prstGeom>
          <a:noFill/>
        </p:spPr>
        <p:txBody>
          <a:bodyPr wrap="square" lIns="73152" tIns="73152" rIns="73152" bIns="73152" anchor="t">
            <a:spAutoFit/>
          </a:bodyPr>
          <a:lstStyle/>
          <a:p>
            <a:pPr algn="l"/>
            <a:r>
              <a:rPr sz="2600" b="1">
                <a:solidFill>
                  <a:srgbClr val="111111"/>
                </a:solidFill>
              </a:rPr>
              <a:t>対応業務の範囲</a:t>
            </a:r>
          </a:p>
        </p:txBody>
      </p:sp>
      <p:sp>
        <p:nvSpPr>
          <p:cNvPr id="6" name="TextBox 5"/>
          <p:cNvSpPr txBox="1"/>
          <p:nvPr/>
        </p:nvSpPr>
        <p:spPr>
          <a:xfrm>
            <a:off x="594360" y="1225296"/>
            <a:ext cx="9509760" cy="310896"/>
          </a:xfrm>
          <a:prstGeom prst="rect">
            <a:avLst/>
          </a:prstGeom>
          <a:noFill/>
        </p:spPr>
        <p:txBody>
          <a:bodyPr wrap="square" lIns="73152" tIns="73152" rIns="73152" bIns="73152" anchor="t">
            <a:spAutoFit/>
          </a:bodyPr>
          <a:lstStyle/>
          <a:p>
            <a:pPr algn="l"/>
            <a:r>
              <a:rPr sz="1300" b="0">
                <a:solidFill>
                  <a:srgbClr val="111111"/>
                </a:solidFill>
              </a:rPr>
              <a:t>1つのプランで複数カテゴリの業務を組み合わせて依頼可能</a:t>
            </a:r>
          </a:p>
        </p:txBody>
      </p:sp>
      <p:sp>
        <p:nvSpPr>
          <p:cNvPr id="7" name="TextBox 6"/>
          <p:cNvSpPr txBox="1"/>
          <p:nvPr/>
        </p:nvSpPr>
        <p:spPr>
          <a:xfrm>
            <a:off x="9418320" y="384048"/>
            <a:ext cx="2148840" cy="219456"/>
          </a:xfrm>
          <a:prstGeom prst="rect">
            <a:avLst/>
          </a:prstGeom>
          <a:noFill/>
        </p:spPr>
        <p:txBody>
          <a:bodyPr wrap="square" lIns="73152" tIns="73152" rIns="73152" bIns="73152" anchor="t">
            <a:spAutoFit/>
          </a:bodyPr>
          <a:lstStyle/>
          <a:p>
            <a:pPr algn="r"/>
            <a:r>
              <a:rPr sz="1000" b="0">
                <a:solidFill>
                  <a:srgbClr val="122340"/>
                </a:solidFill>
              </a:rPr>
              <a:t>業務代行アシスタント</a:t>
            </a:r>
          </a:p>
        </p:txBody>
      </p:sp>
      <p:sp>
        <p:nvSpPr>
          <p:cNvPr id="8" name="Rectangle 7"/>
          <p:cNvSpPr/>
          <p:nvPr/>
        </p:nvSpPr>
        <p:spPr>
          <a:xfrm>
            <a:off x="640080" y="1783080"/>
            <a:ext cx="2651760" cy="160020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713231" y="1892807"/>
            <a:ext cx="2423160" cy="219456"/>
          </a:xfrm>
          <a:prstGeom prst="rect">
            <a:avLst/>
          </a:prstGeom>
          <a:noFill/>
        </p:spPr>
        <p:txBody>
          <a:bodyPr wrap="square" lIns="73152" tIns="73152" rIns="73152" bIns="73152" anchor="t">
            <a:spAutoFit/>
          </a:bodyPr>
          <a:lstStyle/>
          <a:p>
            <a:pPr algn="l"/>
            <a:r>
              <a:rPr sz="1500" b="1">
                <a:solidFill>
                  <a:srgbClr val="122340"/>
                </a:solidFill>
              </a:rPr>
              <a:t>経理・会計</a:t>
            </a:r>
          </a:p>
        </p:txBody>
      </p:sp>
      <p:sp>
        <p:nvSpPr>
          <p:cNvPr id="10" name="TextBox 9"/>
          <p:cNvSpPr txBox="1"/>
          <p:nvPr/>
        </p:nvSpPr>
        <p:spPr>
          <a:xfrm>
            <a:off x="713231" y="2221991"/>
            <a:ext cx="2450592" cy="804672"/>
          </a:xfrm>
          <a:prstGeom prst="rect">
            <a:avLst/>
          </a:prstGeom>
          <a:noFill/>
        </p:spPr>
        <p:txBody>
          <a:bodyPr wrap="square" lIns="73152" tIns="73152" rIns="73152" bIns="73152" anchor="t">
            <a:spAutoFit/>
          </a:bodyPr>
          <a:lstStyle/>
          <a:p>
            <a:pPr algn="l"/>
            <a:r>
              <a:rPr sz="1300" b="0">
                <a:solidFill>
                  <a:srgbClr val="111111"/>
                </a:solidFill>
              </a:rPr>
              <a:t>仕訳入力 / 請求書作成 / 経費精算 / 月次集計</a:t>
            </a:r>
          </a:p>
        </p:txBody>
      </p:sp>
      <p:sp>
        <p:nvSpPr>
          <p:cNvPr id="11" name="Rectangle 10"/>
          <p:cNvSpPr/>
          <p:nvPr/>
        </p:nvSpPr>
        <p:spPr>
          <a:xfrm>
            <a:off x="3520439" y="1783080"/>
            <a:ext cx="2651760" cy="160020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3593591" y="1892807"/>
            <a:ext cx="2423160" cy="219456"/>
          </a:xfrm>
          <a:prstGeom prst="rect">
            <a:avLst/>
          </a:prstGeom>
          <a:noFill/>
        </p:spPr>
        <p:txBody>
          <a:bodyPr wrap="square" lIns="73152" tIns="73152" rIns="73152" bIns="73152" anchor="t">
            <a:spAutoFit/>
          </a:bodyPr>
          <a:lstStyle/>
          <a:p>
            <a:pPr algn="l"/>
            <a:r>
              <a:rPr sz="1500" b="1">
                <a:solidFill>
                  <a:srgbClr val="122340"/>
                </a:solidFill>
              </a:rPr>
              <a:t>営業事務</a:t>
            </a:r>
          </a:p>
        </p:txBody>
      </p:sp>
      <p:sp>
        <p:nvSpPr>
          <p:cNvPr id="13" name="TextBox 12"/>
          <p:cNvSpPr txBox="1"/>
          <p:nvPr/>
        </p:nvSpPr>
        <p:spPr>
          <a:xfrm>
            <a:off x="3593591" y="2221991"/>
            <a:ext cx="2450592" cy="804672"/>
          </a:xfrm>
          <a:prstGeom prst="rect">
            <a:avLst/>
          </a:prstGeom>
          <a:noFill/>
        </p:spPr>
        <p:txBody>
          <a:bodyPr wrap="square" lIns="73152" tIns="73152" rIns="73152" bIns="73152" anchor="t">
            <a:spAutoFit/>
          </a:bodyPr>
          <a:lstStyle/>
          <a:p>
            <a:pPr algn="l"/>
            <a:r>
              <a:rPr sz="1300" b="0">
                <a:solidFill>
                  <a:srgbClr val="111111"/>
                </a:solidFill>
              </a:rPr>
              <a:t>見積書作成 / 受注管理 / 顧客データ整理 / 営業資料作成</a:t>
            </a:r>
          </a:p>
        </p:txBody>
      </p:sp>
      <p:sp>
        <p:nvSpPr>
          <p:cNvPr id="14" name="Rectangle 13"/>
          <p:cNvSpPr/>
          <p:nvPr/>
        </p:nvSpPr>
        <p:spPr>
          <a:xfrm>
            <a:off x="6400800" y="1783080"/>
            <a:ext cx="2651760" cy="160020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6473952" y="1892807"/>
            <a:ext cx="2423160" cy="219456"/>
          </a:xfrm>
          <a:prstGeom prst="rect">
            <a:avLst/>
          </a:prstGeom>
          <a:noFill/>
        </p:spPr>
        <p:txBody>
          <a:bodyPr wrap="square" lIns="73152" tIns="73152" rIns="73152" bIns="73152" anchor="t">
            <a:spAutoFit/>
          </a:bodyPr>
          <a:lstStyle/>
          <a:p>
            <a:pPr algn="l"/>
            <a:r>
              <a:rPr sz="1500" b="1">
                <a:solidFill>
                  <a:srgbClr val="122340"/>
                </a:solidFill>
              </a:rPr>
              <a:t>総務・庶務</a:t>
            </a:r>
          </a:p>
        </p:txBody>
      </p:sp>
      <p:sp>
        <p:nvSpPr>
          <p:cNvPr id="16" name="TextBox 15"/>
          <p:cNvSpPr txBox="1"/>
          <p:nvPr/>
        </p:nvSpPr>
        <p:spPr>
          <a:xfrm>
            <a:off x="6473952" y="2221991"/>
            <a:ext cx="2450592" cy="804672"/>
          </a:xfrm>
          <a:prstGeom prst="rect">
            <a:avLst/>
          </a:prstGeom>
          <a:noFill/>
        </p:spPr>
        <p:txBody>
          <a:bodyPr wrap="square" lIns="73152" tIns="73152" rIns="73152" bIns="73152" anchor="t">
            <a:spAutoFit/>
          </a:bodyPr>
          <a:lstStyle/>
          <a:p>
            <a:pPr algn="l"/>
            <a:r>
              <a:rPr sz="1300" b="0">
                <a:solidFill>
                  <a:srgbClr val="111111"/>
                </a:solidFill>
              </a:rPr>
              <a:t>備品管理 / 文書管理 / 郵送手配 / 各種届出</a:t>
            </a:r>
          </a:p>
        </p:txBody>
      </p:sp>
      <p:sp>
        <p:nvSpPr>
          <p:cNvPr id="17" name="Rectangle 16"/>
          <p:cNvSpPr/>
          <p:nvPr/>
        </p:nvSpPr>
        <p:spPr>
          <a:xfrm>
            <a:off x="9281159" y="1783080"/>
            <a:ext cx="2651760" cy="160020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9354311" y="1892807"/>
            <a:ext cx="2423160" cy="219456"/>
          </a:xfrm>
          <a:prstGeom prst="rect">
            <a:avLst/>
          </a:prstGeom>
          <a:noFill/>
        </p:spPr>
        <p:txBody>
          <a:bodyPr wrap="square" lIns="73152" tIns="73152" rIns="73152" bIns="73152" anchor="t">
            <a:spAutoFit/>
          </a:bodyPr>
          <a:lstStyle/>
          <a:p>
            <a:pPr algn="l"/>
            <a:r>
              <a:rPr sz="1500" b="1">
                <a:solidFill>
                  <a:srgbClr val="122340"/>
                </a:solidFill>
              </a:rPr>
              <a:t>データ入力・整理</a:t>
            </a:r>
          </a:p>
        </p:txBody>
      </p:sp>
      <p:sp>
        <p:nvSpPr>
          <p:cNvPr id="19" name="TextBox 18"/>
          <p:cNvSpPr txBox="1"/>
          <p:nvPr/>
        </p:nvSpPr>
        <p:spPr>
          <a:xfrm>
            <a:off x="9354311" y="2221991"/>
            <a:ext cx="2450592" cy="804672"/>
          </a:xfrm>
          <a:prstGeom prst="rect">
            <a:avLst/>
          </a:prstGeom>
          <a:noFill/>
        </p:spPr>
        <p:txBody>
          <a:bodyPr wrap="square" lIns="73152" tIns="73152" rIns="73152" bIns="73152" anchor="t">
            <a:spAutoFit/>
          </a:bodyPr>
          <a:lstStyle/>
          <a:p>
            <a:pPr algn="l"/>
            <a:r>
              <a:rPr sz="1300" b="0">
                <a:solidFill>
                  <a:srgbClr val="111111"/>
                </a:solidFill>
              </a:rPr>
              <a:t>Excel集計 / CSV変換 / データクレンジング / 帳票作成</a:t>
            </a:r>
          </a:p>
        </p:txBody>
      </p:sp>
      <p:sp>
        <p:nvSpPr>
          <p:cNvPr id="20" name="Rectangle 19"/>
          <p:cNvSpPr/>
          <p:nvPr/>
        </p:nvSpPr>
        <p:spPr>
          <a:xfrm>
            <a:off x="640080" y="3657600"/>
            <a:ext cx="2651760" cy="160020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713231" y="3767328"/>
            <a:ext cx="2423160" cy="219456"/>
          </a:xfrm>
          <a:prstGeom prst="rect">
            <a:avLst/>
          </a:prstGeom>
          <a:noFill/>
        </p:spPr>
        <p:txBody>
          <a:bodyPr wrap="square" lIns="73152" tIns="73152" rIns="73152" bIns="73152" anchor="t">
            <a:spAutoFit/>
          </a:bodyPr>
          <a:lstStyle/>
          <a:p>
            <a:pPr algn="l"/>
            <a:r>
              <a:rPr sz="1500" b="1">
                <a:solidFill>
                  <a:srgbClr val="122340"/>
                </a:solidFill>
              </a:rPr>
              <a:t>リサーチ・調査</a:t>
            </a:r>
          </a:p>
        </p:txBody>
      </p:sp>
      <p:sp>
        <p:nvSpPr>
          <p:cNvPr id="22" name="TextBox 21"/>
          <p:cNvSpPr txBox="1"/>
          <p:nvPr/>
        </p:nvSpPr>
        <p:spPr>
          <a:xfrm>
            <a:off x="713231" y="4096512"/>
            <a:ext cx="2450592" cy="804672"/>
          </a:xfrm>
          <a:prstGeom prst="rect">
            <a:avLst/>
          </a:prstGeom>
          <a:noFill/>
        </p:spPr>
        <p:txBody>
          <a:bodyPr wrap="square" lIns="73152" tIns="73152" rIns="73152" bIns="73152" anchor="t">
            <a:spAutoFit/>
          </a:bodyPr>
          <a:lstStyle/>
          <a:p>
            <a:pPr algn="l"/>
            <a:r>
              <a:rPr sz="1300" b="0">
                <a:solidFill>
                  <a:srgbClr val="111111"/>
                </a:solidFill>
              </a:rPr>
              <a:t>競合調査 / 市場調査 / 情報収集 / レポート作成</a:t>
            </a:r>
          </a:p>
        </p:txBody>
      </p:sp>
      <p:sp>
        <p:nvSpPr>
          <p:cNvPr id="23" name="Rectangle 22"/>
          <p:cNvSpPr/>
          <p:nvPr/>
        </p:nvSpPr>
        <p:spPr>
          <a:xfrm>
            <a:off x="3520439" y="3657600"/>
            <a:ext cx="2651760" cy="160020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3593591" y="3767328"/>
            <a:ext cx="2423160" cy="219456"/>
          </a:xfrm>
          <a:prstGeom prst="rect">
            <a:avLst/>
          </a:prstGeom>
          <a:noFill/>
        </p:spPr>
        <p:txBody>
          <a:bodyPr wrap="square" lIns="73152" tIns="73152" rIns="73152" bIns="73152" anchor="t">
            <a:spAutoFit/>
          </a:bodyPr>
          <a:lstStyle/>
          <a:p>
            <a:pPr algn="l"/>
            <a:r>
              <a:rPr sz="1500" b="1">
                <a:solidFill>
                  <a:srgbClr val="122340"/>
                </a:solidFill>
              </a:rPr>
              <a:t>Web更新・SNS</a:t>
            </a:r>
          </a:p>
        </p:txBody>
      </p:sp>
      <p:sp>
        <p:nvSpPr>
          <p:cNvPr id="25" name="TextBox 24"/>
          <p:cNvSpPr txBox="1"/>
          <p:nvPr/>
        </p:nvSpPr>
        <p:spPr>
          <a:xfrm>
            <a:off x="3593591" y="4096512"/>
            <a:ext cx="2450592" cy="804672"/>
          </a:xfrm>
          <a:prstGeom prst="rect">
            <a:avLst/>
          </a:prstGeom>
          <a:noFill/>
        </p:spPr>
        <p:txBody>
          <a:bodyPr wrap="square" lIns="73152" tIns="73152" rIns="73152" bIns="73152" anchor="t">
            <a:spAutoFit/>
          </a:bodyPr>
          <a:lstStyle/>
          <a:p>
            <a:pPr algn="l"/>
            <a:r>
              <a:rPr sz="1300" b="0">
                <a:solidFill>
                  <a:srgbClr val="111111"/>
                </a:solidFill>
              </a:rPr>
              <a:t>HP更新 / ブログ投稿 / SNS運用 / バナー作成</a:t>
            </a:r>
          </a:p>
        </p:txBody>
      </p:sp>
      <p:sp>
        <p:nvSpPr>
          <p:cNvPr id="26" name="Rectangle 25"/>
          <p:cNvSpPr/>
          <p:nvPr/>
        </p:nvSpPr>
        <p:spPr>
          <a:xfrm>
            <a:off x="6400800" y="3657600"/>
            <a:ext cx="2651760" cy="160020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6473952" y="3767328"/>
            <a:ext cx="2423160" cy="219456"/>
          </a:xfrm>
          <a:prstGeom prst="rect">
            <a:avLst/>
          </a:prstGeom>
          <a:noFill/>
        </p:spPr>
        <p:txBody>
          <a:bodyPr wrap="square" lIns="73152" tIns="73152" rIns="73152" bIns="73152" anchor="t">
            <a:spAutoFit/>
          </a:bodyPr>
          <a:lstStyle/>
          <a:p>
            <a:pPr algn="l"/>
            <a:r>
              <a:rPr sz="1500" b="1">
                <a:solidFill>
                  <a:srgbClr val="122340"/>
                </a:solidFill>
              </a:rPr>
              <a:t>人事・採用補助</a:t>
            </a:r>
          </a:p>
        </p:txBody>
      </p:sp>
      <p:sp>
        <p:nvSpPr>
          <p:cNvPr id="28" name="TextBox 27"/>
          <p:cNvSpPr txBox="1"/>
          <p:nvPr/>
        </p:nvSpPr>
        <p:spPr>
          <a:xfrm>
            <a:off x="6473952" y="4096512"/>
            <a:ext cx="2450592" cy="804672"/>
          </a:xfrm>
          <a:prstGeom prst="rect">
            <a:avLst/>
          </a:prstGeom>
          <a:noFill/>
        </p:spPr>
        <p:txBody>
          <a:bodyPr wrap="square" lIns="73152" tIns="73152" rIns="73152" bIns="73152" anchor="t">
            <a:spAutoFit/>
          </a:bodyPr>
          <a:lstStyle/>
          <a:p>
            <a:pPr algn="l"/>
            <a:r>
              <a:rPr sz="1300" b="0">
                <a:solidFill>
                  <a:srgbClr val="111111"/>
                </a:solidFill>
              </a:rPr>
              <a:t>求人原稿作成 / 応募者管理 / 面接調整 / 入退社手続き</a:t>
            </a:r>
          </a:p>
        </p:txBody>
      </p:sp>
      <p:sp>
        <p:nvSpPr>
          <p:cNvPr id="29" name="Rectangle 28"/>
          <p:cNvSpPr/>
          <p:nvPr/>
        </p:nvSpPr>
        <p:spPr>
          <a:xfrm>
            <a:off x="9281159" y="3657600"/>
            <a:ext cx="2651760" cy="160020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9354311" y="3767328"/>
            <a:ext cx="2423160" cy="219456"/>
          </a:xfrm>
          <a:prstGeom prst="rect">
            <a:avLst/>
          </a:prstGeom>
          <a:noFill/>
        </p:spPr>
        <p:txBody>
          <a:bodyPr wrap="square" lIns="73152" tIns="73152" rIns="73152" bIns="73152" anchor="t">
            <a:spAutoFit/>
          </a:bodyPr>
          <a:lstStyle/>
          <a:p>
            <a:pPr algn="l"/>
            <a:r>
              <a:rPr sz="1500" b="1">
                <a:solidFill>
                  <a:srgbClr val="122340"/>
                </a:solidFill>
              </a:rPr>
              <a:t>業務改善・標準化</a:t>
            </a:r>
          </a:p>
        </p:txBody>
      </p:sp>
      <p:sp>
        <p:nvSpPr>
          <p:cNvPr id="31" name="TextBox 30"/>
          <p:cNvSpPr txBox="1"/>
          <p:nvPr/>
        </p:nvSpPr>
        <p:spPr>
          <a:xfrm>
            <a:off x="9354311" y="4096512"/>
            <a:ext cx="2450592" cy="804672"/>
          </a:xfrm>
          <a:prstGeom prst="rect">
            <a:avLst/>
          </a:prstGeom>
          <a:noFill/>
        </p:spPr>
        <p:txBody>
          <a:bodyPr wrap="square" lIns="73152" tIns="73152" rIns="73152" bIns="73152" anchor="t">
            <a:spAutoFit/>
          </a:bodyPr>
          <a:lstStyle/>
          <a:p>
            <a:pPr algn="l"/>
            <a:r>
              <a:rPr sz="1300" b="0">
                <a:solidFill>
                  <a:srgbClr val="111111"/>
                </a:solidFill>
              </a:rPr>
              <a:t>業務フロー設計 / マニュアル作成 / チェックリスト整備 / 改善提案</a:t>
            </a:r>
          </a:p>
        </p:txBody>
      </p:sp>
      <p:sp>
        <p:nvSpPr>
          <p:cNvPr id="32" name="TextBox 31"/>
          <p:cNvSpPr txBox="1"/>
          <p:nvPr/>
        </p:nvSpPr>
        <p:spPr>
          <a:xfrm>
            <a:off x="658368" y="5806440"/>
            <a:ext cx="10972800" cy="256032"/>
          </a:xfrm>
          <a:prstGeom prst="rect">
            <a:avLst/>
          </a:prstGeom>
          <a:noFill/>
        </p:spPr>
        <p:txBody>
          <a:bodyPr wrap="square" lIns="73152" tIns="73152" rIns="73152" bIns="73152" anchor="t">
            <a:spAutoFit/>
          </a:bodyPr>
          <a:lstStyle/>
          <a:p>
            <a:pPr algn="l"/>
            <a:r>
              <a:rPr sz="1300" b="0">
                <a:solidFill>
                  <a:srgbClr val="111111"/>
                </a:solidFill>
              </a:rPr>
              <a:t>上記以外の業務も個別相談可能。標準範囲外の内容は別途見積もり。</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01168"/>
          </a:xfrm>
          <a:prstGeom prst="rect">
            <a:avLst/>
          </a:prstGeom>
          <a:solidFill>
            <a:srgbClr val="122340"/>
          </a:solidFill>
          <a:ln>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94360" y="384048"/>
            <a:ext cx="1920240" cy="219456"/>
          </a:xfrm>
          <a:prstGeom prst="rect">
            <a:avLst/>
          </a:prstGeom>
          <a:noFill/>
        </p:spPr>
        <p:txBody>
          <a:bodyPr wrap="square" lIns="73152" tIns="73152" rIns="73152" bIns="73152" anchor="t">
            <a:spAutoFit/>
          </a:bodyPr>
          <a:lstStyle/>
          <a:p>
            <a:pPr algn="l"/>
            <a:r>
              <a:rPr sz="1100" b="0">
                <a:solidFill>
                  <a:srgbClr val="122340"/>
                </a:solidFill>
              </a:rPr>
              <a:t>START FLOW</a:t>
            </a:r>
          </a:p>
        </p:txBody>
      </p:sp>
      <p:sp>
        <p:nvSpPr>
          <p:cNvPr id="5" name="TextBox 4"/>
          <p:cNvSpPr txBox="1"/>
          <p:nvPr/>
        </p:nvSpPr>
        <p:spPr>
          <a:xfrm>
            <a:off x="594360" y="713232"/>
            <a:ext cx="7863840" cy="475488"/>
          </a:xfrm>
          <a:prstGeom prst="rect">
            <a:avLst/>
          </a:prstGeom>
          <a:noFill/>
        </p:spPr>
        <p:txBody>
          <a:bodyPr wrap="square" lIns="73152" tIns="73152" rIns="73152" bIns="73152" anchor="t">
            <a:spAutoFit/>
          </a:bodyPr>
          <a:lstStyle/>
          <a:p>
            <a:pPr algn="l"/>
            <a:r>
              <a:rPr sz="2600" b="1">
                <a:solidFill>
                  <a:srgbClr val="111111"/>
                </a:solidFill>
              </a:rPr>
              <a:t>導入までの流れ</a:t>
            </a:r>
          </a:p>
        </p:txBody>
      </p:sp>
      <p:sp>
        <p:nvSpPr>
          <p:cNvPr id="6" name="TextBox 5"/>
          <p:cNvSpPr txBox="1"/>
          <p:nvPr/>
        </p:nvSpPr>
        <p:spPr>
          <a:xfrm>
            <a:off x="594360" y="1225296"/>
            <a:ext cx="9509760" cy="310896"/>
          </a:xfrm>
          <a:prstGeom prst="rect">
            <a:avLst/>
          </a:prstGeom>
          <a:noFill/>
        </p:spPr>
        <p:txBody>
          <a:bodyPr wrap="square" lIns="73152" tIns="73152" rIns="73152" bIns="73152" anchor="t">
            <a:spAutoFit/>
          </a:bodyPr>
          <a:lstStyle/>
          <a:p>
            <a:pPr algn="l"/>
            <a:r>
              <a:rPr sz="1300" b="0">
                <a:solidFill>
                  <a:srgbClr val="111111"/>
                </a:solidFill>
              </a:rPr>
              <a:t>問い合わせから運用開始までの進め方をシンプルに整理</a:t>
            </a:r>
          </a:p>
        </p:txBody>
      </p:sp>
      <p:sp>
        <p:nvSpPr>
          <p:cNvPr id="7" name="TextBox 6"/>
          <p:cNvSpPr txBox="1"/>
          <p:nvPr/>
        </p:nvSpPr>
        <p:spPr>
          <a:xfrm>
            <a:off x="9418320" y="384048"/>
            <a:ext cx="2148840" cy="219456"/>
          </a:xfrm>
          <a:prstGeom prst="rect">
            <a:avLst/>
          </a:prstGeom>
          <a:noFill/>
        </p:spPr>
        <p:txBody>
          <a:bodyPr wrap="square" lIns="73152" tIns="73152" rIns="73152" bIns="73152" anchor="t">
            <a:spAutoFit/>
          </a:bodyPr>
          <a:lstStyle/>
          <a:p>
            <a:pPr algn="r"/>
            <a:r>
              <a:rPr sz="1000" b="0">
                <a:solidFill>
                  <a:srgbClr val="122340"/>
                </a:solidFill>
              </a:rPr>
              <a:t>業務代行アシスタント</a:t>
            </a:r>
          </a:p>
        </p:txBody>
      </p:sp>
      <p:sp>
        <p:nvSpPr>
          <p:cNvPr id="8" name="Rectangle 7"/>
          <p:cNvSpPr/>
          <p:nvPr/>
        </p:nvSpPr>
        <p:spPr>
          <a:xfrm>
            <a:off x="868680" y="2240280"/>
            <a:ext cx="1965960" cy="224028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978407" y="2423160"/>
            <a:ext cx="475488" cy="182880"/>
          </a:xfrm>
          <a:prstGeom prst="rect">
            <a:avLst/>
          </a:prstGeom>
          <a:noFill/>
        </p:spPr>
        <p:txBody>
          <a:bodyPr wrap="square" lIns="73152" tIns="73152" rIns="73152" bIns="73152" anchor="t">
            <a:spAutoFit/>
          </a:bodyPr>
          <a:lstStyle/>
          <a:p>
            <a:pPr algn="l"/>
            <a:r>
              <a:rPr sz="1400" b="1">
                <a:solidFill>
                  <a:srgbClr val="122340"/>
                </a:solidFill>
              </a:rPr>
              <a:t>01</a:t>
            </a:r>
          </a:p>
        </p:txBody>
      </p:sp>
      <p:sp>
        <p:nvSpPr>
          <p:cNvPr id="10" name="TextBox 9"/>
          <p:cNvSpPr txBox="1"/>
          <p:nvPr/>
        </p:nvSpPr>
        <p:spPr>
          <a:xfrm>
            <a:off x="978407" y="2852928"/>
            <a:ext cx="1691640" cy="256032"/>
          </a:xfrm>
          <a:prstGeom prst="rect">
            <a:avLst/>
          </a:prstGeom>
          <a:noFill/>
        </p:spPr>
        <p:txBody>
          <a:bodyPr wrap="square" lIns="73152" tIns="73152" rIns="73152" bIns="73152" anchor="t">
            <a:spAutoFit/>
          </a:bodyPr>
          <a:lstStyle/>
          <a:p>
            <a:pPr algn="l"/>
            <a:r>
              <a:rPr sz="1600" b="1">
                <a:solidFill>
                  <a:srgbClr val="111111"/>
                </a:solidFill>
              </a:rPr>
              <a:t>無料ヒアリング</a:t>
            </a:r>
          </a:p>
        </p:txBody>
      </p:sp>
      <p:sp>
        <p:nvSpPr>
          <p:cNvPr id="11" name="TextBox 10"/>
          <p:cNvSpPr txBox="1"/>
          <p:nvPr/>
        </p:nvSpPr>
        <p:spPr>
          <a:xfrm>
            <a:off x="978407" y="3401568"/>
            <a:ext cx="1691640" cy="566928"/>
          </a:xfrm>
          <a:prstGeom prst="rect">
            <a:avLst/>
          </a:prstGeom>
          <a:noFill/>
        </p:spPr>
        <p:txBody>
          <a:bodyPr wrap="square" lIns="73152" tIns="73152" rIns="73152" bIns="73152" anchor="t">
            <a:spAutoFit/>
          </a:bodyPr>
          <a:lstStyle/>
          <a:p>
            <a:pPr algn="l"/>
            <a:r>
              <a:rPr sz="1400" b="0">
                <a:solidFill>
                  <a:srgbClr val="111111"/>
                </a:solidFill>
              </a:rPr>
              <a:t>課題と対象業務を確認</a:t>
            </a:r>
          </a:p>
        </p:txBody>
      </p:sp>
      <p:sp>
        <p:nvSpPr>
          <p:cNvPr id="12" name="Rectangle 11"/>
          <p:cNvSpPr/>
          <p:nvPr/>
        </p:nvSpPr>
        <p:spPr>
          <a:xfrm>
            <a:off x="3703320" y="2240280"/>
            <a:ext cx="1965960" cy="224028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3813048" y="2423160"/>
            <a:ext cx="475488" cy="182880"/>
          </a:xfrm>
          <a:prstGeom prst="rect">
            <a:avLst/>
          </a:prstGeom>
          <a:noFill/>
        </p:spPr>
        <p:txBody>
          <a:bodyPr wrap="square" lIns="73152" tIns="73152" rIns="73152" bIns="73152" anchor="t">
            <a:spAutoFit/>
          </a:bodyPr>
          <a:lstStyle/>
          <a:p>
            <a:pPr algn="l"/>
            <a:r>
              <a:rPr sz="1400" b="1">
                <a:solidFill>
                  <a:srgbClr val="122340"/>
                </a:solidFill>
              </a:rPr>
              <a:t>02</a:t>
            </a:r>
          </a:p>
        </p:txBody>
      </p:sp>
      <p:sp>
        <p:nvSpPr>
          <p:cNvPr id="14" name="TextBox 13"/>
          <p:cNvSpPr txBox="1"/>
          <p:nvPr/>
        </p:nvSpPr>
        <p:spPr>
          <a:xfrm>
            <a:off x="3813048" y="2852928"/>
            <a:ext cx="1691640" cy="256032"/>
          </a:xfrm>
          <a:prstGeom prst="rect">
            <a:avLst/>
          </a:prstGeom>
          <a:noFill/>
        </p:spPr>
        <p:txBody>
          <a:bodyPr wrap="square" lIns="73152" tIns="73152" rIns="73152" bIns="73152" anchor="t">
            <a:spAutoFit/>
          </a:bodyPr>
          <a:lstStyle/>
          <a:p>
            <a:pPr algn="l"/>
            <a:r>
              <a:rPr sz="1600" b="1">
                <a:solidFill>
                  <a:srgbClr val="111111"/>
                </a:solidFill>
              </a:rPr>
              <a:t>ご提案・お見積もり</a:t>
            </a:r>
          </a:p>
        </p:txBody>
      </p:sp>
      <p:sp>
        <p:nvSpPr>
          <p:cNvPr id="15" name="TextBox 14"/>
          <p:cNvSpPr txBox="1"/>
          <p:nvPr/>
        </p:nvSpPr>
        <p:spPr>
          <a:xfrm>
            <a:off x="3813048" y="3401568"/>
            <a:ext cx="1691640" cy="566928"/>
          </a:xfrm>
          <a:prstGeom prst="rect">
            <a:avLst/>
          </a:prstGeom>
          <a:noFill/>
        </p:spPr>
        <p:txBody>
          <a:bodyPr wrap="square" lIns="73152" tIns="73152" rIns="73152" bIns="73152" anchor="t">
            <a:spAutoFit/>
          </a:bodyPr>
          <a:lstStyle/>
          <a:p>
            <a:pPr algn="l"/>
            <a:r>
              <a:rPr sz="1400" b="0">
                <a:solidFill>
                  <a:srgbClr val="111111"/>
                </a:solidFill>
              </a:rPr>
              <a:t>スコープと契約期間を整理</a:t>
            </a:r>
          </a:p>
        </p:txBody>
      </p:sp>
      <p:sp>
        <p:nvSpPr>
          <p:cNvPr id="16" name="Rectangle 15"/>
          <p:cNvSpPr/>
          <p:nvPr/>
        </p:nvSpPr>
        <p:spPr>
          <a:xfrm>
            <a:off x="6537960" y="2240280"/>
            <a:ext cx="1965960" cy="224028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6647688" y="2423160"/>
            <a:ext cx="475488" cy="182880"/>
          </a:xfrm>
          <a:prstGeom prst="rect">
            <a:avLst/>
          </a:prstGeom>
          <a:noFill/>
        </p:spPr>
        <p:txBody>
          <a:bodyPr wrap="square" lIns="73152" tIns="73152" rIns="73152" bIns="73152" anchor="t">
            <a:spAutoFit/>
          </a:bodyPr>
          <a:lstStyle/>
          <a:p>
            <a:pPr algn="l"/>
            <a:r>
              <a:rPr sz="1400" b="1">
                <a:solidFill>
                  <a:srgbClr val="122340"/>
                </a:solidFill>
              </a:rPr>
              <a:t>03</a:t>
            </a:r>
          </a:p>
        </p:txBody>
      </p:sp>
      <p:sp>
        <p:nvSpPr>
          <p:cNvPr id="18" name="TextBox 17"/>
          <p:cNvSpPr txBox="1"/>
          <p:nvPr/>
        </p:nvSpPr>
        <p:spPr>
          <a:xfrm>
            <a:off x="6647688" y="2852928"/>
            <a:ext cx="1691640" cy="256032"/>
          </a:xfrm>
          <a:prstGeom prst="rect">
            <a:avLst/>
          </a:prstGeom>
          <a:noFill/>
        </p:spPr>
        <p:txBody>
          <a:bodyPr wrap="square" lIns="73152" tIns="73152" rIns="73152" bIns="73152" anchor="t">
            <a:spAutoFit/>
          </a:bodyPr>
          <a:lstStyle/>
          <a:p>
            <a:pPr algn="l"/>
            <a:r>
              <a:rPr sz="1600" b="1">
                <a:solidFill>
                  <a:srgbClr val="111111"/>
                </a:solidFill>
              </a:rPr>
              <a:t>ご契約</a:t>
            </a:r>
          </a:p>
        </p:txBody>
      </p:sp>
      <p:sp>
        <p:nvSpPr>
          <p:cNvPr id="19" name="TextBox 18"/>
          <p:cNvSpPr txBox="1"/>
          <p:nvPr/>
        </p:nvSpPr>
        <p:spPr>
          <a:xfrm>
            <a:off x="6647688" y="3401568"/>
            <a:ext cx="1691640" cy="566928"/>
          </a:xfrm>
          <a:prstGeom prst="rect">
            <a:avLst/>
          </a:prstGeom>
          <a:noFill/>
        </p:spPr>
        <p:txBody>
          <a:bodyPr wrap="square" lIns="73152" tIns="73152" rIns="73152" bIns="73152" anchor="t">
            <a:spAutoFit/>
          </a:bodyPr>
          <a:lstStyle/>
          <a:p>
            <a:pPr algn="l"/>
            <a:r>
              <a:rPr sz="1400" b="0">
                <a:solidFill>
                  <a:srgbClr val="111111"/>
                </a:solidFill>
              </a:rPr>
              <a:t>初期費用0円で利用開始</a:t>
            </a:r>
          </a:p>
        </p:txBody>
      </p:sp>
      <p:sp>
        <p:nvSpPr>
          <p:cNvPr id="20" name="Rectangle 19"/>
          <p:cNvSpPr/>
          <p:nvPr/>
        </p:nvSpPr>
        <p:spPr>
          <a:xfrm>
            <a:off x="9372600" y="2240280"/>
            <a:ext cx="1965960" cy="2240280"/>
          </a:xfrm>
          <a:prstGeom prst="rect">
            <a:avLst/>
          </a:prstGeom>
          <a:solidFill>
            <a:srgbClr val="FFFFFF"/>
          </a:solidFill>
          <a:ln w="1397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9482328" y="2423160"/>
            <a:ext cx="475488" cy="182880"/>
          </a:xfrm>
          <a:prstGeom prst="rect">
            <a:avLst/>
          </a:prstGeom>
          <a:noFill/>
        </p:spPr>
        <p:txBody>
          <a:bodyPr wrap="square" lIns="73152" tIns="73152" rIns="73152" bIns="73152" anchor="t">
            <a:spAutoFit/>
          </a:bodyPr>
          <a:lstStyle/>
          <a:p>
            <a:pPr algn="l"/>
            <a:r>
              <a:rPr sz="1400" b="1">
                <a:solidFill>
                  <a:srgbClr val="122340"/>
                </a:solidFill>
              </a:rPr>
              <a:t>04</a:t>
            </a:r>
          </a:p>
        </p:txBody>
      </p:sp>
      <p:sp>
        <p:nvSpPr>
          <p:cNvPr id="22" name="TextBox 21"/>
          <p:cNvSpPr txBox="1"/>
          <p:nvPr/>
        </p:nvSpPr>
        <p:spPr>
          <a:xfrm>
            <a:off x="9482328" y="2852928"/>
            <a:ext cx="1691640" cy="256032"/>
          </a:xfrm>
          <a:prstGeom prst="rect">
            <a:avLst/>
          </a:prstGeom>
          <a:noFill/>
        </p:spPr>
        <p:txBody>
          <a:bodyPr wrap="square" lIns="73152" tIns="73152" rIns="73152" bIns="73152" anchor="t">
            <a:spAutoFit/>
          </a:bodyPr>
          <a:lstStyle/>
          <a:p>
            <a:pPr algn="l"/>
            <a:r>
              <a:rPr sz="1600" b="1">
                <a:solidFill>
                  <a:srgbClr val="111111"/>
                </a:solidFill>
              </a:rPr>
              <a:t>運用開始</a:t>
            </a:r>
          </a:p>
        </p:txBody>
      </p:sp>
      <p:sp>
        <p:nvSpPr>
          <p:cNvPr id="23" name="TextBox 22"/>
          <p:cNvSpPr txBox="1"/>
          <p:nvPr/>
        </p:nvSpPr>
        <p:spPr>
          <a:xfrm>
            <a:off x="9482328" y="3401568"/>
            <a:ext cx="1691640" cy="566928"/>
          </a:xfrm>
          <a:prstGeom prst="rect">
            <a:avLst/>
          </a:prstGeom>
          <a:noFill/>
        </p:spPr>
        <p:txBody>
          <a:bodyPr wrap="square" lIns="73152" tIns="73152" rIns="73152" bIns="73152" anchor="t">
            <a:spAutoFit/>
          </a:bodyPr>
          <a:lstStyle/>
          <a:p>
            <a:pPr algn="l"/>
            <a:r>
              <a:rPr sz="1400" b="0">
                <a:solidFill>
                  <a:srgbClr val="111111"/>
                </a:solidFill>
              </a:rPr>
              <a:t>最短1週間で業務移管</a:t>
            </a:r>
          </a:p>
        </p:txBody>
      </p:sp>
      <p:sp>
        <p:nvSpPr>
          <p:cNvPr id="24" name="Chevron 23"/>
          <p:cNvSpPr/>
          <p:nvPr/>
        </p:nvSpPr>
        <p:spPr>
          <a:xfrm>
            <a:off x="2999232" y="2971800"/>
            <a:ext cx="384048" cy="347472"/>
          </a:xfrm>
          <a:prstGeom prst="chevron">
            <a:avLst/>
          </a:prstGeom>
          <a:solidFill>
            <a:srgbClr val="122340"/>
          </a:solidFill>
          <a:ln w="1016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Chevron 24"/>
          <p:cNvSpPr/>
          <p:nvPr/>
        </p:nvSpPr>
        <p:spPr>
          <a:xfrm>
            <a:off x="5833872" y="2971800"/>
            <a:ext cx="384048" cy="347472"/>
          </a:xfrm>
          <a:prstGeom prst="chevron">
            <a:avLst/>
          </a:prstGeom>
          <a:solidFill>
            <a:srgbClr val="122340"/>
          </a:solidFill>
          <a:ln w="1016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Chevron 25"/>
          <p:cNvSpPr/>
          <p:nvPr/>
        </p:nvSpPr>
        <p:spPr>
          <a:xfrm>
            <a:off x="8668512" y="2971800"/>
            <a:ext cx="384048" cy="347472"/>
          </a:xfrm>
          <a:prstGeom prst="chevron">
            <a:avLst/>
          </a:prstGeom>
          <a:solidFill>
            <a:srgbClr val="122340"/>
          </a:solidFill>
          <a:ln w="1016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Rectangle 26"/>
          <p:cNvSpPr/>
          <p:nvPr/>
        </p:nvSpPr>
        <p:spPr>
          <a:xfrm>
            <a:off x="868680" y="5074920"/>
            <a:ext cx="10469880" cy="841248"/>
          </a:xfrm>
          <a:prstGeom prst="rect">
            <a:avLst/>
          </a:prstGeom>
          <a:solidFill>
            <a:srgbClr val="FFFFFF"/>
          </a:solidFill>
          <a:ln w="1778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1078992" y="5321808"/>
            <a:ext cx="1828800" cy="182880"/>
          </a:xfrm>
          <a:prstGeom prst="rect">
            <a:avLst/>
          </a:prstGeom>
          <a:noFill/>
        </p:spPr>
        <p:txBody>
          <a:bodyPr wrap="square" lIns="73152" tIns="73152" rIns="73152" bIns="73152" anchor="t">
            <a:spAutoFit/>
          </a:bodyPr>
          <a:lstStyle/>
          <a:p>
            <a:pPr algn="l"/>
            <a:r>
              <a:rPr sz="1300" b="1">
                <a:solidFill>
                  <a:srgbClr val="122340"/>
                </a:solidFill>
              </a:rPr>
              <a:t>補足</a:t>
            </a:r>
          </a:p>
        </p:txBody>
      </p:sp>
      <p:sp>
        <p:nvSpPr>
          <p:cNvPr id="29" name="TextBox 28"/>
          <p:cNvSpPr txBox="1"/>
          <p:nvPr/>
        </p:nvSpPr>
        <p:spPr>
          <a:xfrm>
            <a:off x="2057400" y="5248656"/>
            <a:ext cx="8869680" cy="310896"/>
          </a:xfrm>
          <a:prstGeom prst="rect">
            <a:avLst/>
          </a:prstGeom>
          <a:noFill/>
        </p:spPr>
        <p:txBody>
          <a:bodyPr wrap="square" lIns="73152" tIns="73152" rIns="73152" bIns="73152" anchor="t">
            <a:spAutoFit/>
          </a:bodyPr>
          <a:lstStyle/>
          <a:p>
            <a:pPr algn="l"/>
            <a:r>
              <a:rPr sz="1300" b="0">
                <a:solidFill>
                  <a:srgbClr val="111111"/>
                </a:solidFill>
              </a:rPr>
              <a:t>最適なプラン選定、対象業務の整理、業務移管スケジュールの設計までオンラインで完結可能。</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01168"/>
          </a:xfrm>
          <a:prstGeom prst="rect">
            <a:avLst/>
          </a:prstGeom>
          <a:solidFill>
            <a:srgbClr val="122340"/>
          </a:solidFill>
          <a:ln>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94360" y="384048"/>
            <a:ext cx="1920240" cy="219456"/>
          </a:xfrm>
          <a:prstGeom prst="rect">
            <a:avLst/>
          </a:prstGeom>
          <a:noFill/>
        </p:spPr>
        <p:txBody>
          <a:bodyPr wrap="square" lIns="73152" tIns="73152" rIns="73152" bIns="73152" anchor="t">
            <a:spAutoFit/>
          </a:bodyPr>
          <a:lstStyle/>
          <a:p>
            <a:pPr algn="l"/>
            <a:r>
              <a:rPr sz="1100" b="0">
                <a:solidFill>
                  <a:srgbClr val="122340"/>
                </a:solidFill>
              </a:rPr>
              <a:t>PRICING</a:t>
            </a:r>
          </a:p>
        </p:txBody>
      </p:sp>
      <p:sp>
        <p:nvSpPr>
          <p:cNvPr id="5" name="TextBox 4"/>
          <p:cNvSpPr txBox="1"/>
          <p:nvPr/>
        </p:nvSpPr>
        <p:spPr>
          <a:xfrm>
            <a:off x="594360" y="713232"/>
            <a:ext cx="7863840" cy="475488"/>
          </a:xfrm>
          <a:prstGeom prst="rect">
            <a:avLst/>
          </a:prstGeom>
          <a:noFill/>
        </p:spPr>
        <p:txBody>
          <a:bodyPr wrap="square" lIns="73152" tIns="73152" rIns="73152" bIns="73152" anchor="t">
            <a:spAutoFit/>
          </a:bodyPr>
          <a:lstStyle/>
          <a:p>
            <a:pPr algn="l"/>
            <a:r>
              <a:rPr sz="2600" b="1">
                <a:solidFill>
                  <a:srgbClr val="111111"/>
                </a:solidFill>
              </a:rPr>
              <a:t>料金プラン</a:t>
            </a:r>
          </a:p>
        </p:txBody>
      </p:sp>
      <p:sp>
        <p:nvSpPr>
          <p:cNvPr id="6" name="TextBox 5"/>
          <p:cNvSpPr txBox="1"/>
          <p:nvPr/>
        </p:nvSpPr>
        <p:spPr>
          <a:xfrm>
            <a:off x="594360" y="1225296"/>
            <a:ext cx="9509760" cy="310896"/>
          </a:xfrm>
          <a:prstGeom prst="rect">
            <a:avLst/>
          </a:prstGeom>
          <a:noFill/>
        </p:spPr>
        <p:txBody>
          <a:bodyPr wrap="square" lIns="73152" tIns="73152" rIns="73152" bIns="73152" anchor="t">
            <a:spAutoFit/>
          </a:bodyPr>
          <a:lstStyle/>
          <a:p>
            <a:pPr algn="l"/>
            <a:r>
              <a:rPr sz="1300" b="0">
                <a:solidFill>
                  <a:srgbClr val="111111"/>
                </a:solidFill>
              </a:rPr>
              <a:t>業務単位での課金だから、時間課金よりも使いどころを決めやすい</a:t>
            </a:r>
          </a:p>
        </p:txBody>
      </p:sp>
      <p:sp>
        <p:nvSpPr>
          <p:cNvPr id="7" name="TextBox 6"/>
          <p:cNvSpPr txBox="1"/>
          <p:nvPr/>
        </p:nvSpPr>
        <p:spPr>
          <a:xfrm>
            <a:off x="9418320" y="384048"/>
            <a:ext cx="2148840" cy="219456"/>
          </a:xfrm>
          <a:prstGeom prst="rect">
            <a:avLst/>
          </a:prstGeom>
          <a:noFill/>
        </p:spPr>
        <p:txBody>
          <a:bodyPr wrap="square" lIns="73152" tIns="73152" rIns="73152" bIns="73152" anchor="t">
            <a:spAutoFit/>
          </a:bodyPr>
          <a:lstStyle/>
          <a:p>
            <a:pPr algn="r"/>
            <a:r>
              <a:rPr sz="1000" b="0">
                <a:solidFill>
                  <a:srgbClr val="122340"/>
                </a:solidFill>
              </a:rPr>
              <a:t>業務代行アシスタント</a:t>
            </a:r>
          </a:p>
        </p:txBody>
      </p:sp>
      <p:sp>
        <p:nvSpPr>
          <p:cNvPr id="8" name="Rectangle 7"/>
          <p:cNvSpPr/>
          <p:nvPr/>
        </p:nvSpPr>
        <p:spPr>
          <a:xfrm>
            <a:off x="658368" y="1783080"/>
            <a:ext cx="11155680" cy="621792"/>
          </a:xfrm>
          <a:prstGeom prst="rect">
            <a:avLst/>
          </a:prstGeom>
          <a:solidFill>
            <a:srgbClr val="122340"/>
          </a:solidFill>
          <a:ln w="1397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658368" y="1801368"/>
            <a:ext cx="1965960" cy="585216"/>
          </a:xfrm>
          <a:prstGeom prst="rect">
            <a:avLst/>
          </a:prstGeom>
          <a:noFill/>
        </p:spPr>
        <p:txBody>
          <a:bodyPr wrap="square" lIns="73152" tIns="73152" rIns="73152" bIns="73152" anchor="ctr">
            <a:spAutoFit/>
          </a:bodyPr>
          <a:lstStyle/>
          <a:p>
            <a:pPr algn="ctr"/>
            <a:r>
              <a:rPr sz="1400" b="1">
                <a:solidFill>
                  <a:srgbClr val="FFFFFF"/>
                </a:solidFill>
              </a:rPr>
              <a:t>プラン</a:t>
            </a:r>
          </a:p>
        </p:txBody>
      </p:sp>
      <p:sp>
        <p:nvSpPr>
          <p:cNvPr id="10" name="TextBox 9"/>
          <p:cNvSpPr txBox="1"/>
          <p:nvPr/>
        </p:nvSpPr>
        <p:spPr>
          <a:xfrm>
            <a:off x="2624328" y="1801368"/>
            <a:ext cx="1600200" cy="585216"/>
          </a:xfrm>
          <a:prstGeom prst="rect">
            <a:avLst/>
          </a:prstGeom>
          <a:noFill/>
        </p:spPr>
        <p:txBody>
          <a:bodyPr wrap="square" lIns="73152" tIns="73152" rIns="73152" bIns="73152" anchor="ctr">
            <a:spAutoFit/>
          </a:bodyPr>
          <a:lstStyle/>
          <a:p>
            <a:pPr algn="ctr"/>
            <a:r>
              <a:rPr sz="1400" b="1">
                <a:solidFill>
                  <a:srgbClr val="FFFFFF"/>
                </a:solidFill>
              </a:rPr>
              <a:t>月額料金</a:t>
            </a:r>
          </a:p>
        </p:txBody>
      </p:sp>
      <p:sp>
        <p:nvSpPr>
          <p:cNvPr id="11" name="TextBox 10"/>
          <p:cNvSpPr txBox="1"/>
          <p:nvPr/>
        </p:nvSpPr>
        <p:spPr>
          <a:xfrm>
            <a:off x="4224528" y="1801368"/>
            <a:ext cx="1783080" cy="585216"/>
          </a:xfrm>
          <a:prstGeom prst="rect">
            <a:avLst/>
          </a:prstGeom>
          <a:noFill/>
        </p:spPr>
        <p:txBody>
          <a:bodyPr wrap="square" lIns="73152" tIns="73152" rIns="73152" bIns="73152" anchor="ctr">
            <a:spAutoFit/>
          </a:bodyPr>
          <a:lstStyle/>
          <a:p>
            <a:pPr algn="ctr"/>
            <a:r>
              <a:rPr sz="1400" b="1">
                <a:solidFill>
                  <a:srgbClr val="FFFFFF"/>
                </a:solidFill>
              </a:rPr>
              <a:t>契約期間</a:t>
            </a:r>
          </a:p>
        </p:txBody>
      </p:sp>
      <p:sp>
        <p:nvSpPr>
          <p:cNvPr id="12" name="TextBox 11"/>
          <p:cNvSpPr txBox="1"/>
          <p:nvPr/>
        </p:nvSpPr>
        <p:spPr>
          <a:xfrm>
            <a:off x="6007608" y="1801368"/>
            <a:ext cx="1965960" cy="585216"/>
          </a:xfrm>
          <a:prstGeom prst="rect">
            <a:avLst/>
          </a:prstGeom>
          <a:noFill/>
        </p:spPr>
        <p:txBody>
          <a:bodyPr wrap="square" lIns="73152" tIns="73152" rIns="73152" bIns="73152" anchor="ctr">
            <a:spAutoFit/>
          </a:bodyPr>
          <a:lstStyle/>
          <a:p>
            <a:pPr algn="ctr"/>
            <a:r>
              <a:rPr sz="1400" b="1">
                <a:solidFill>
                  <a:srgbClr val="FFFFFF"/>
                </a:solidFill>
              </a:rPr>
              <a:t>対応量目安</a:t>
            </a:r>
          </a:p>
        </p:txBody>
      </p:sp>
      <p:sp>
        <p:nvSpPr>
          <p:cNvPr id="13" name="TextBox 12"/>
          <p:cNvSpPr txBox="1"/>
          <p:nvPr/>
        </p:nvSpPr>
        <p:spPr>
          <a:xfrm>
            <a:off x="7973568" y="1801368"/>
            <a:ext cx="3840480" cy="585216"/>
          </a:xfrm>
          <a:prstGeom prst="rect">
            <a:avLst/>
          </a:prstGeom>
          <a:noFill/>
        </p:spPr>
        <p:txBody>
          <a:bodyPr wrap="square" lIns="73152" tIns="73152" rIns="73152" bIns="73152" anchor="ctr">
            <a:spAutoFit/>
          </a:bodyPr>
          <a:lstStyle/>
          <a:p>
            <a:pPr algn="ctr"/>
            <a:r>
              <a:rPr sz="1400" b="1">
                <a:solidFill>
                  <a:srgbClr val="FFFFFF"/>
                </a:solidFill>
              </a:rPr>
              <a:t>主な利用イメージ</a:t>
            </a:r>
          </a:p>
        </p:txBody>
      </p:sp>
      <p:sp>
        <p:nvSpPr>
          <p:cNvPr id="14" name="Rectangle 13"/>
          <p:cNvSpPr/>
          <p:nvPr/>
        </p:nvSpPr>
        <p:spPr>
          <a:xfrm>
            <a:off x="658368" y="2404872"/>
            <a:ext cx="196596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15" name="TextBox 14"/>
          <p:cNvSpPr txBox="1"/>
          <p:nvPr/>
        </p:nvSpPr>
        <p:spPr>
          <a:xfrm>
            <a:off x="685800" y="2534180"/>
            <a:ext cx="1911095" cy="363176"/>
          </a:xfrm>
          <a:prstGeom prst="rect">
            <a:avLst/>
          </a:prstGeom>
          <a:noFill/>
        </p:spPr>
        <p:txBody>
          <a:bodyPr wrap="square" lIns="73152" tIns="73152" rIns="73152" bIns="73152" anchor="ctr">
            <a:spAutoFit/>
          </a:bodyPr>
          <a:lstStyle/>
          <a:p>
            <a:pPr algn="l"/>
            <a:r>
              <a:rPr sz="1400" b="1">
                <a:solidFill>
                  <a:srgbClr val="111111"/>
                </a:solidFill>
              </a:rPr>
              <a:t>ライト</a:t>
            </a:r>
          </a:p>
        </p:txBody>
      </p:sp>
      <p:sp>
        <p:nvSpPr>
          <p:cNvPr id="16" name="Rectangle 15"/>
          <p:cNvSpPr/>
          <p:nvPr/>
        </p:nvSpPr>
        <p:spPr>
          <a:xfrm>
            <a:off x="2624328" y="2404872"/>
            <a:ext cx="160020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17" name="TextBox 16"/>
          <p:cNvSpPr txBox="1"/>
          <p:nvPr/>
        </p:nvSpPr>
        <p:spPr>
          <a:xfrm>
            <a:off x="2651760" y="2534180"/>
            <a:ext cx="1545336" cy="363176"/>
          </a:xfrm>
          <a:prstGeom prst="rect">
            <a:avLst/>
          </a:prstGeom>
          <a:noFill/>
        </p:spPr>
        <p:txBody>
          <a:bodyPr wrap="square" lIns="73152" tIns="73152" rIns="73152" bIns="73152" anchor="ctr">
            <a:spAutoFit/>
          </a:bodyPr>
          <a:lstStyle/>
          <a:p>
            <a:pPr algn="ctr"/>
            <a:r>
              <a:rPr sz="1400" b="0">
                <a:solidFill>
                  <a:srgbClr val="111111"/>
                </a:solidFill>
              </a:rPr>
              <a:t>38,000円</a:t>
            </a:r>
          </a:p>
        </p:txBody>
      </p:sp>
      <p:sp>
        <p:nvSpPr>
          <p:cNvPr id="18" name="Rectangle 17"/>
          <p:cNvSpPr/>
          <p:nvPr/>
        </p:nvSpPr>
        <p:spPr>
          <a:xfrm>
            <a:off x="4224528" y="2404872"/>
            <a:ext cx="178308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19" name="TextBox 18"/>
          <p:cNvSpPr txBox="1"/>
          <p:nvPr/>
        </p:nvSpPr>
        <p:spPr>
          <a:xfrm>
            <a:off x="4251960" y="2534180"/>
            <a:ext cx="1728216" cy="363176"/>
          </a:xfrm>
          <a:prstGeom prst="rect">
            <a:avLst/>
          </a:prstGeom>
          <a:noFill/>
        </p:spPr>
        <p:txBody>
          <a:bodyPr wrap="square" lIns="73152" tIns="73152" rIns="73152" bIns="73152" anchor="ctr">
            <a:spAutoFit/>
          </a:bodyPr>
          <a:lstStyle/>
          <a:p>
            <a:pPr algn="ctr"/>
            <a:r>
              <a:rPr sz="1400" b="0">
                <a:solidFill>
                  <a:srgbClr val="111111"/>
                </a:solidFill>
              </a:rPr>
              <a:t>3か月から</a:t>
            </a:r>
          </a:p>
        </p:txBody>
      </p:sp>
      <p:sp>
        <p:nvSpPr>
          <p:cNvPr id="20" name="Rectangle 19"/>
          <p:cNvSpPr/>
          <p:nvPr/>
        </p:nvSpPr>
        <p:spPr>
          <a:xfrm>
            <a:off x="6007608" y="2404872"/>
            <a:ext cx="196596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21" name="TextBox 20"/>
          <p:cNvSpPr txBox="1"/>
          <p:nvPr/>
        </p:nvSpPr>
        <p:spPr>
          <a:xfrm>
            <a:off x="6035040" y="2534180"/>
            <a:ext cx="1911095" cy="363176"/>
          </a:xfrm>
          <a:prstGeom prst="rect">
            <a:avLst/>
          </a:prstGeom>
          <a:noFill/>
        </p:spPr>
        <p:txBody>
          <a:bodyPr wrap="square" lIns="73152" tIns="73152" rIns="73152" bIns="73152" anchor="ctr">
            <a:spAutoFit/>
          </a:bodyPr>
          <a:lstStyle/>
          <a:p>
            <a:pPr algn="ctr"/>
            <a:r>
              <a:rPr sz="1400" b="0">
                <a:solidFill>
                  <a:srgbClr val="111111"/>
                </a:solidFill>
              </a:rPr>
              <a:t>月1業務 / 20時間程度</a:t>
            </a:r>
          </a:p>
        </p:txBody>
      </p:sp>
      <p:sp>
        <p:nvSpPr>
          <p:cNvPr id="22" name="Rectangle 21"/>
          <p:cNvSpPr/>
          <p:nvPr/>
        </p:nvSpPr>
        <p:spPr>
          <a:xfrm>
            <a:off x="7973568" y="2404872"/>
            <a:ext cx="384048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23" name="TextBox 22"/>
          <p:cNvSpPr txBox="1"/>
          <p:nvPr/>
        </p:nvSpPr>
        <p:spPr>
          <a:xfrm>
            <a:off x="8001000" y="2534180"/>
            <a:ext cx="3785616" cy="363176"/>
          </a:xfrm>
          <a:prstGeom prst="rect">
            <a:avLst/>
          </a:prstGeom>
          <a:noFill/>
        </p:spPr>
        <p:txBody>
          <a:bodyPr wrap="square" lIns="73152" tIns="73152" rIns="73152" bIns="73152" anchor="ctr">
            <a:spAutoFit/>
          </a:bodyPr>
          <a:lstStyle/>
          <a:p>
            <a:pPr algn="ctr"/>
            <a:r>
              <a:rPr sz="1400" b="0">
                <a:solidFill>
                  <a:srgbClr val="111111"/>
                </a:solidFill>
              </a:rPr>
              <a:t>小さく始めたい企業向け</a:t>
            </a:r>
          </a:p>
        </p:txBody>
      </p:sp>
      <p:sp>
        <p:nvSpPr>
          <p:cNvPr id="24" name="Rectangle 23"/>
          <p:cNvSpPr/>
          <p:nvPr/>
        </p:nvSpPr>
        <p:spPr>
          <a:xfrm>
            <a:off x="658368" y="3026664"/>
            <a:ext cx="196596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25" name="TextBox 24"/>
          <p:cNvSpPr txBox="1"/>
          <p:nvPr/>
        </p:nvSpPr>
        <p:spPr>
          <a:xfrm>
            <a:off x="685800" y="3155972"/>
            <a:ext cx="1911095" cy="363176"/>
          </a:xfrm>
          <a:prstGeom prst="rect">
            <a:avLst/>
          </a:prstGeom>
          <a:noFill/>
        </p:spPr>
        <p:txBody>
          <a:bodyPr wrap="square" lIns="73152" tIns="73152" rIns="73152" bIns="73152" anchor="ctr">
            <a:spAutoFit/>
          </a:bodyPr>
          <a:lstStyle/>
          <a:p>
            <a:pPr algn="l"/>
            <a:r>
              <a:rPr sz="1400" b="1">
                <a:solidFill>
                  <a:srgbClr val="111111"/>
                </a:solidFill>
              </a:rPr>
              <a:t>スタンダード</a:t>
            </a:r>
          </a:p>
        </p:txBody>
      </p:sp>
      <p:sp>
        <p:nvSpPr>
          <p:cNvPr id="26" name="Rectangle 25"/>
          <p:cNvSpPr/>
          <p:nvPr/>
        </p:nvSpPr>
        <p:spPr>
          <a:xfrm>
            <a:off x="2624328" y="3026664"/>
            <a:ext cx="160020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27" name="TextBox 26"/>
          <p:cNvSpPr txBox="1"/>
          <p:nvPr/>
        </p:nvSpPr>
        <p:spPr>
          <a:xfrm>
            <a:off x="2651760" y="3155972"/>
            <a:ext cx="1545336" cy="363176"/>
          </a:xfrm>
          <a:prstGeom prst="rect">
            <a:avLst/>
          </a:prstGeom>
          <a:noFill/>
        </p:spPr>
        <p:txBody>
          <a:bodyPr wrap="square" lIns="73152" tIns="73152" rIns="73152" bIns="73152" anchor="ctr">
            <a:spAutoFit/>
          </a:bodyPr>
          <a:lstStyle/>
          <a:p>
            <a:pPr algn="ctr"/>
            <a:r>
              <a:rPr sz="1400" b="0">
                <a:solidFill>
                  <a:srgbClr val="111111"/>
                </a:solidFill>
              </a:rPr>
              <a:t>58,000円</a:t>
            </a:r>
          </a:p>
        </p:txBody>
      </p:sp>
      <p:sp>
        <p:nvSpPr>
          <p:cNvPr id="28" name="Rectangle 27"/>
          <p:cNvSpPr/>
          <p:nvPr/>
        </p:nvSpPr>
        <p:spPr>
          <a:xfrm>
            <a:off x="4224528" y="3026664"/>
            <a:ext cx="178308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29" name="TextBox 28"/>
          <p:cNvSpPr txBox="1"/>
          <p:nvPr/>
        </p:nvSpPr>
        <p:spPr>
          <a:xfrm>
            <a:off x="4251960" y="3155972"/>
            <a:ext cx="1728216" cy="363176"/>
          </a:xfrm>
          <a:prstGeom prst="rect">
            <a:avLst/>
          </a:prstGeom>
          <a:noFill/>
        </p:spPr>
        <p:txBody>
          <a:bodyPr wrap="square" lIns="73152" tIns="73152" rIns="73152" bIns="73152" anchor="ctr">
            <a:spAutoFit/>
          </a:bodyPr>
          <a:lstStyle/>
          <a:p>
            <a:pPr algn="ctr"/>
            <a:r>
              <a:rPr sz="1400" b="0">
                <a:solidFill>
                  <a:srgbClr val="111111"/>
                </a:solidFill>
              </a:rPr>
              <a:t>6か月から</a:t>
            </a:r>
          </a:p>
        </p:txBody>
      </p:sp>
      <p:sp>
        <p:nvSpPr>
          <p:cNvPr id="30" name="Rectangle 29"/>
          <p:cNvSpPr/>
          <p:nvPr/>
        </p:nvSpPr>
        <p:spPr>
          <a:xfrm>
            <a:off x="6007608" y="3026664"/>
            <a:ext cx="196596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31" name="TextBox 30"/>
          <p:cNvSpPr txBox="1"/>
          <p:nvPr/>
        </p:nvSpPr>
        <p:spPr>
          <a:xfrm>
            <a:off x="6035040" y="3155972"/>
            <a:ext cx="1911095" cy="363176"/>
          </a:xfrm>
          <a:prstGeom prst="rect">
            <a:avLst/>
          </a:prstGeom>
          <a:noFill/>
        </p:spPr>
        <p:txBody>
          <a:bodyPr wrap="square" lIns="73152" tIns="73152" rIns="73152" bIns="73152" anchor="ctr">
            <a:spAutoFit/>
          </a:bodyPr>
          <a:lstStyle/>
          <a:p>
            <a:pPr algn="ctr"/>
            <a:r>
              <a:rPr sz="1400" b="0">
                <a:solidFill>
                  <a:srgbClr val="111111"/>
                </a:solidFill>
              </a:rPr>
              <a:t>月2業務 / 40時間程度</a:t>
            </a:r>
          </a:p>
        </p:txBody>
      </p:sp>
      <p:sp>
        <p:nvSpPr>
          <p:cNvPr id="32" name="Rectangle 31"/>
          <p:cNvSpPr/>
          <p:nvPr/>
        </p:nvSpPr>
        <p:spPr>
          <a:xfrm>
            <a:off x="7973568" y="3026664"/>
            <a:ext cx="384048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33" name="TextBox 32"/>
          <p:cNvSpPr txBox="1"/>
          <p:nvPr/>
        </p:nvSpPr>
        <p:spPr>
          <a:xfrm>
            <a:off x="8001000" y="3155972"/>
            <a:ext cx="3785616" cy="363176"/>
          </a:xfrm>
          <a:prstGeom prst="rect">
            <a:avLst/>
          </a:prstGeom>
          <a:noFill/>
        </p:spPr>
        <p:txBody>
          <a:bodyPr wrap="square" lIns="73152" tIns="73152" rIns="73152" bIns="73152" anchor="ctr">
            <a:spAutoFit/>
          </a:bodyPr>
          <a:lstStyle/>
          <a:p>
            <a:pPr algn="ctr"/>
            <a:r>
              <a:rPr sz="1400" b="0">
                <a:solidFill>
                  <a:srgbClr val="111111"/>
                </a:solidFill>
              </a:rPr>
              <a:t>定常業務を安定運用したい企業向け</a:t>
            </a:r>
          </a:p>
        </p:txBody>
      </p:sp>
      <p:sp>
        <p:nvSpPr>
          <p:cNvPr id="34" name="Rectangle 33"/>
          <p:cNvSpPr/>
          <p:nvPr/>
        </p:nvSpPr>
        <p:spPr>
          <a:xfrm>
            <a:off x="658368" y="3648456"/>
            <a:ext cx="196596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35" name="TextBox 34"/>
          <p:cNvSpPr txBox="1"/>
          <p:nvPr/>
        </p:nvSpPr>
        <p:spPr>
          <a:xfrm>
            <a:off x="685800" y="3777764"/>
            <a:ext cx="1911095" cy="363176"/>
          </a:xfrm>
          <a:prstGeom prst="rect">
            <a:avLst/>
          </a:prstGeom>
          <a:noFill/>
        </p:spPr>
        <p:txBody>
          <a:bodyPr wrap="square" lIns="73152" tIns="73152" rIns="73152" bIns="73152" anchor="ctr">
            <a:spAutoFit/>
          </a:bodyPr>
          <a:lstStyle/>
          <a:p>
            <a:pPr algn="l"/>
            <a:r>
              <a:rPr sz="1400" b="1">
                <a:solidFill>
                  <a:srgbClr val="111111"/>
                </a:solidFill>
              </a:rPr>
              <a:t>プレミアム</a:t>
            </a:r>
          </a:p>
        </p:txBody>
      </p:sp>
      <p:sp>
        <p:nvSpPr>
          <p:cNvPr id="36" name="Rectangle 35"/>
          <p:cNvSpPr/>
          <p:nvPr/>
        </p:nvSpPr>
        <p:spPr>
          <a:xfrm>
            <a:off x="2624328" y="3648456"/>
            <a:ext cx="160020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37" name="TextBox 36"/>
          <p:cNvSpPr txBox="1"/>
          <p:nvPr/>
        </p:nvSpPr>
        <p:spPr>
          <a:xfrm>
            <a:off x="2651760" y="3777764"/>
            <a:ext cx="1545336" cy="363176"/>
          </a:xfrm>
          <a:prstGeom prst="rect">
            <a:avLst/>
          </a:prstGeom>
          <a:noFill/>
        </p:spPr>
        <p:txBody>
          <a:bodyPr wrap="square" lIns="73152" tIns="73152" rIns="73152" bIns="73152" anchor="ctr">
            <a:spAutoFit/>
          </a:bodyPr>
          <a:lstStyle/>
          <a:p>
            <a:pPr algn="ctr"/>
            <a:r>
              <a:rPr sz="1400" b="0">
                <a:solidFill>
                  <a:srgbClr val="111111"/>
                </a:solidFill>
              </a:rPr>
              <a:t>98,000円</a:t>
            </a:r>
          </a:p>
        </p:txBody>
      </p:sp>
      <p:sp>
        <p:nvSpPr>
          <p:cNvPr id="38" name="Rectangle 37"/>
          <p:cNvSpPr/>
          <p:nvPr/>
        </p:nvSpPr>
        <p:spPr>
          <a:xfrm>
            <a:off x="4224528" y="3648456"/>
            <a:ext cx="178308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39" name="TextBox 38"/>
          <p:cNvSpPr txBox="1"/>
          <p:nvPr/>
        </p:nvSpPr>
        <p:spPr>
          <a:xfrm>
            <a:off x="4251960" y="3777764"/>
            <a:ext cx="1728216" cy="363176"/>
          </a:xfrm>
          <a:prstGeom prst="rect">
            <a:avLst/>
          </a:prstGeom>
          <a:noFill/>
        </p:spPr>
        <p:txBody>
          <a:bodyPr wrap="square" lIns="73152" tIns="73152" rIns="73152" bIns="73152" anchor="ctr">
            <a:spAutoFit/>
          </a:bodyPr>
          <a:lstStyle/>
          <a:p>
            <a:pPr algn="ctr"/>
            <a:r>
              <a:rPr sz="1400" b="0">
                <a:solidFill>
                  <a:srgbClr val="111111"/>
                </a:solidFill>
              </a:rPr>
              <a:t>12か月から</a:t>
            </a:r>
          </a:p>
        </p:txBody>
      </p:sp>
      <p:sp>
        <p:nvSpPr>
          <p:cNvPr id="40" name="Rectangle 39"/>
          <p:cNvSpPr/>
          <p:nvPr/>
        </p:nvSpPr>
        <p:spPr>
          <a:xfrm>
            <a:off x="6007608" y="3648456"/>
            <a:ext cx="196596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41" name="TextBox 40"/>
          <p:cNvSpPr txBox="1"/>
          <p:nvPr/>
        </p:nvSpPr>
        <p:spPr>
          <a:xfrm>
            <a:off x="6035040" y="3777764"/>
            <a:ext cx="1911095" cy="363176"/>
          </a:xfrm>
          <a:prstGeom prst="rect">
            <a:avLst/>
          </a:prstGeom>
          <a:noFill/>
        </p:spPr>
        <p:txBody>
          <a:bodyPr wrap="square" lIns="73152" tIns="73152" rIns="73152" bIns="73152" anchor="ctr">
            <a:spAutoFit/>
          </a:bodyPr>
          <a:lstStyle/>
          <a:p>
            <a:pPr algn="ctr"/>
            <a:r>
              <a:rPr sz="1400" b="0" dirty="0">
                <a:solidFill>
                  <a:srgbClr val="111111"/>
                </a:solidFill>
              </a:rPr>
              <a:t>月3業務 / 60時間程度</a:t>
            </a:r>
          </a:p>
        </p:txBody>
      </p:sp>
      <p:sp>
        <p:nvSpPr>
          <p:cNvPr id="42" name="Rectangle 41"/>
          <p:cNvSpPr/>
          <p:nvPr/>
        </p:nvSpPr>
        <p:spPr>
          <a:xfrm>
            <a:off x="7973568" y="3648456"/>
            <a:ext cx="3840480" cy="621792"/>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43" name="TextBox 42"/>
          <p:cNvSpPr txBox="1"/>
          <p:nvPr/>
        </p:nvSpPr>
        <p:spPr>
          <a:xfrm>
            <a:off x="8001000" y="3777764"/>
            <a:ext cx="3785616" cy="363176"/>
          </a:xfrm>
          <a:prstGeom prst="rect">
            <a:avLst/>
          </a:prstGeom>
          <a:noFill/>
        </p:spPr>
        <p:txBody>
          <a:bodyPr wrap="square" lIns="73152" tIns="73152" rIns="73152" bIns="73152" anchor="ctr">
            <a:spAutoFit/>
          </a:bodyPr>
          <a:lstStyle/>
          <a:p>
            <a:pPr algn="ctr"/>
            <a:r>
              <a:rPr sz="1400" b="0">
                <a:solidFill>
                  <a:srgbClr val="111111"/>
                </a:solidFill>
              </a:rPr>
              <a:t>複数部門の継続運用を任せたい企業向け</a:t>
            </a:r>
          </a:p>
        </p:txBody>
      </p:sp>
      <p:sp>
        <p:nvSpPr>
          <p:cNvPr id="44" name="Rectangle 43"/>
          <p:cNvSpPr/>
          <p:nvPr/>
        </p:nvSpPr>
        <p:spPr>
          <a:xfrm>
            <a:off x="685800" y="4754880"/>
            <a:ext cx="10972800" cy="1051560"/>
          </a:xfrm>
          <a:prstGeom prst="rect">
            <a:avLst/>
          </a:prstGeom>
          <a:solidFill>
            <a:srgbClr val="FFFFFF"/>
          </a:solidFill>
          <a:ln w="1651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5" name="TextBox 44"/>
          <p:cNvSpPr txBox="1"/>
          <p:nvPr/>
        </p:nvSpPr>
        <p:spPr>
          <a:xfrm>
            <a:off x="868680" y="5010912"/>
            <a:ext cx="1783080" cy="182880"/>
          </a:xfrm>
          <a:prstGeom prst="rect">
            <a:avLst/>
          </a:prstGeom>
          <a:noFill/>
        </p:spPr>
        <p:txBody>
          <a:bodyPr wrap="square" lIns="73152" tIns="73152" rIns="73152" bIns="73152" anchor="t">
            <a:spAutoFit/>
          </a:bodyPr>
          <a:lstStyle/>
          <a:p>
            <a:pPr algn="l"/>
            <a:r>
              <a:rPr sz="1400" b="1">
                <a:solidFill>
                  <a:srgbClr val="122340"/>
                </a:solidFill>
              </a:rPr>
              <a:t>料金の考え方</a:t>
            </a:r>
          </a:p>
        </p:txBody>
      </p:sp>
      <p:sp>
        <p:nvSpPr>
          <p:cNvPr id="46" name="TextBox 45"/>
          <p:cNvSpPr txBox="1"/>
          <p:nvPr/>
        </p:nvSpPr>
        <p:spPr>
          <a:xfrm>
            <a:off x="2606040" y="4882896"/>
            <a:ext cx="8595360" cy="694944"/>
          </a:xfrm>
          <a:prstGeom prst="rect">
            <a:avLst/>
          </a:prstGeom>
          <a:noFill/>
        </p:spPr>
        <p:txBody>
          <a:bodyPr wrap="square" lIns="45720" tIns="27432" rIns="45720" bIns="27432">
            <a:spAutoFit/>
          </a:bodyPr>
          <a:lstStyle/>
          <a:p>
            <a:pPr algn="l">
              <a:lnSpc>
                <a:spcPct val="125000"/>
              </a:lnSpc>
            </a:pPr>
            <a:r>
              <a:rPr sz="1300" b="0">
                <a:solidFill>
                  <a:srgbClr val="111111"/>
                </a:solidFill>
              </a:rPr>
              <a:t>・初期費用は全プラン0円</a:t>
            </a:r>
          </a:p>
          <a:p>
            <a:pPr algn="l">
              <a:lnSpc>
                <a:spcPct val="125000"/>
              </a:lnSpc>
            </a:pPr>
            <a:r>
              <a:rPr sz="1300" b="0">
                <a:solidFill>
                  <a:srgbClr val="111111"/>
                </a:solidFill>
              </a:rPr>
              <a:t>・表示価格は税別</a:t>
            </a:r>
          </a:p>
          <a:p>
            <a:pPr algn="l">
              <a:lnSpc>
                <a:spcPct val="125000"/>
              </a:lnSpc>
            </a:pPr>
            <a:r>
              <a:rPr sz="1300" b="0">
                <a:solidFill>
                  <a:srgbClr val="111111"/>
                </a:solidFill>
              </a:rPr>
              <a:t>・追加業務は内容に応じて個別見積もり</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01168"/>
          </a:xfrm>
          <a:prstGeom prst="rect">
            <a:avLst/>
          </a:prstGeom>
          <a:solidFill>
            <a:srgbClr val="122340"/>
          </a:solidFill>
          <a:ln>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94360" y="384048"/>
            <a:ext cx="1920240" cy="219456"/>
          </a:xfrm>
          <a:prstGeom prst="rect">
            <a:avLst/>
          </a:prstGeom>
          <a:noFill/>
        </p:spPr>
        <p:txBody>
          <a:bodyPr wrap="square" lIns="73152" tIns="73152" rIns="73152" bIns="73152" anchor="t">
            <a:spAutoFit/>
          </a:bodyPr>
          <a:lstStyle/>
          <a:p>
            <a:pPr algn="l"/>
            <a:r>
              <a:rPr sz="1100" b="0">
                <a:solidFill>
                  <a:srgbClr val="122340"/>
                </a:solidFill>
              </a:rPr>
              <a:t>COMPARISON / CTA</a:t>
            </a:r>
          </a:p>
        </p:txBody>
      </p:sp>
      <p:sp>
        <p:nvSpPr>
          <p:cNvPr id="5" name="TextBox 4"/>
          <p:cNvSpPr txBox="1"/>
          <p:nvPr/>
        </p:nvSpPr>
        <p:spPr>
          <a:xfrm>
            <a:off x="594360" y="713232"/>
            <a:ext cx="7863840" cy="475488"/>
          </a:xfrm>
          <a:prstGeom prst="rect">
            <a:avLst/>
          </a:prstGeom>
          <a:noFill/>
        </p:spPr>
        <p:txBody>
          <a:bodyPr wrap="square" lIns="73152" tIns="73152" rIns="73152" bIns="73152" anchor="t">
            <a:spAutoFit/>
          </a:bodyPr>
          <a:lstStyle/>
          <a:p>
            <a:pPr algn="l"/>
            <a:r>
              <a:rPr sz="2600" b="1">
                <a:solidFill>
                  <a:srgbClr val="111111"/>
                </a:solidFill>
              </a:rPr>
              <a:t>他サービスと比べた導入しやすさ</a:t>
            </a:r>
          </a:p>
        </p:txBody>
      </p:sp>
      <p:sp>
        <p:nvSpPr>
          <p:cNvPr id="6" name="TextBox 5"/>
          <p:cNvSpPr txBox="1"/>
          <p:nvPr/>
        </p:nvSpPr>
        <p:spPr>
          <a:xfrm>
            <a:off x="594360" y="1225296"/>
            <a:ext cx="9509760" cy="310896"/>
          </a:xfrm>
          <a:prstGeom prst="rect">
            <a:avLst/>
          </a:prstGeom>
          <a:noFill/>
        </p:spPr>
        <p:txBody>
          <a:bodyPr wrap="square" lIns="73152" tIns="73152" rIns="73152" bIns="73152" anchor="t">
            <a:spAutoFit/>
          </a:bodyPr>
          <a:lstStyle/>
          <a:p>
            <a:pPr algn="l"/>
            <a:r>
              <a:rPr sz="1300" b="0">
                <a:solidFill>
                  <a:srgbClr val="111111"/>
                </a:solidFill>
              </a:rPr>
              <a:t>費用だけでなく、運用開始までの負荷も小さく抑えやすい</a:t>
            </a:r>
          </a:p>
        </p:txBody>
      </p:sp>
      <p:sp>
        <p:nvSpPr>
          <p:cNvPr id="7" name="TextBox 6"/>
          <p:cNvSpPr txBox="1"/>
          <p:nvPr/>
        </p:nvSpPr>
        <p:spPr>
          <a:xfrm>
            <a:off x="9418320" y="384048"/>
            <a:ext cx="2148840" cy="219456"/>
          </a:xfrm>
          <a:prstGeom prst="rect">
            <a:avLst/>
          </a:prstGeom>
          <a:noFill/>
        </p:spPr>
        <p:txBody>
          <a:bodyPr wrap="square" lIns="73152" tIns="73152" rIns="73152" bIns="73152" anchor="t">
            <a:spAutoFit/>
          </a:bodyPr>
          <a:lstStyle/>
          <a:p>
            <a:pPr algn="r"/>
            <a:r>
              <a:rPr sz="1000" b="0">
                <a:solidFill>
                  <a:srgbClr val="122340"/>
                </a:solidFill>
              </a:rPr>
              <a:t>業務代行アシスタント</a:t>
            </a:r>
          </a:p>
        </p:txBody>
      </p:sp>
      <p:sp>
        <p:nvSpPr>
          <p:cNvPr id="8" name="Rectangle 7"/>
          <p:cNvSpPr/>
          <p:nvPr/>
        </p:nvSpPr>
        <p:spPr>
          <a:xfrm>
            <a:off x="804672" y="1874519"/>
            <a:ext cx="10469880" cy="585216"/>
          </a:xfrm>
          <a:prstGeom prst="rect">
            <a:avLst/>
          </a:prstGeom>
          <a:solidFill>
            <a:srgbClr val="122340"/>
          </a:solidFill>
          <a:ln w="1397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804672" y="1892807"/>
            <a:ext cx="2926080" cy="548640"/>
          </a:xfrm>
          <a:prstGeom prst="rect">
            <a:avLst/>
          </a:prstGeom>
          <a:noFill/>
        </p:spPr>
        <p:txBody>
          <a:bodyPr wrap="square" lIns="73152" tIns="73152" rIns="73152" bIns="73152" anchor="ctr">
            <a:spAutoFit/>
          </a:bodyPr>
          <a:lstStyle/>
          <a:p>
            <a:pPr algn="ctr"/>
            <a:r>
              <a:rPr sz="1400" b="1">
                <a:solidFill>
                  <a:srgbClr val="FFFFFF"/>
                </a:solidFill>
              </a:rPr>
              <a:t>比較項目</a:t>
            </a:r>
          </a:p>
        </p:txBody>
      </p:sp>
      <p:sp>
        <p:nvSpPr>
          <p:cNvPr id="10" name="TextBox 9"/>
          <p:cNvSpPr txBox="1"/>
          <p:nvPr/>
        </p:nvSpPr>
        <p:spPr>
          <a:xfrm>
            <a:off x="3730752" y="1892807"/>
            <a:ext cx="3383280" cy="548640"/>
          </a:xfrm>
          <a:prstGeom prst="rect">
            <a:avLst/>
          </a:prstGeom>
          <a:noFill/>
        </p:spPr>
        <p:txBody>
          <a:bodyPr wrap="square" lIns="73152" tIns="73152" rIns="73152" bIns="73152" anchor="ctr">
            <a:spAutoFit/>
          </a:bodyPr>
          <a:lstStyle/>
          <a:p>
            <a:pPr algn="ctr"/>
            <a:r>
              <a:rPr sz="1400" b="1">
                <a:solidFill>
                  <a:srgbClr val="FFFFFF"/>
                </a:solidFill>
              </a:rPr>
              <a:t>当サービス</a:t>
            </a:r>
          </a:p>
        </p:txBody>
      </p:sp>
      <p:sp>
        <p:nvSpPr>
          <p:cNvPr id="11" name="TextBox 10"/>
          <p:cNvSpPr txBox="1"/>
          <p:nvPr/>
        </p:nvSpPr>
        <p:spPr>
          <a:xfrm>
            <a:off x="7114032" y="1892807"/>
            <a:ext cx="4160520" cy="548640"/>
          </a:xfrm>
          <a:prstGeom prst="rect">
            <a:avLst/>
          </a:prstGeom>
          <a:noFill/>
        </p:spPr>
        <p:txBody>
          <a:bodyPr wrap="square" lIns="73152" tIns="73152" rIns="73152" bIns="73152" anchor="ctr">
            <a:spAutoFit/>
          </a:bodyPr>
          <a:lstStyle/>
          <a:p>
            <a:pPr algn="ctr"/>
            <a:r>
              <a:rPr sz="1400" b="1">
                <a:solidFill>
                  <a:srgbClr val="FFFFFF"/>
                </a:solidFill>
              </a:rPr>
              <a:t>一般的な業務代行</a:t>
            </a:r>
          </a:p>
        </p:txBody>
      </p:sp>
      <p:sp>
        <p:nvSpPr>
          <p:cNvPr id="12" name="Rectangle 11"/>
          <p:cNvSpPr/>
          <p:nvPr/>
        </p:nvSpPr>
        <p:spPr>
          <a:xfrm>
            <a:off x="804672" y="2459736"/>
            <a:ext cx="2926080" cy="585216"/>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832104" y="2478024"/>
            <a:ext cx="2871216" cy="548640"/>
          </a:xfrm>
          <a:prstGeom prst="rect">
            <a:avLst/>
          </a:prstGeom>
          <a:noFill/>
        </p:spPr>
        <p:txBody>
          <a:bodyPr wrap="square" lIns="73152" tIns="73152" rIns="73152" bIns="73152" anchor="ctr">
            <a:spAutoFit/>
          </a:bodyPr>
          <a:lstStyle/>
          <a:p>
            <a:pPr algn="l"/>
            <a:r>
              <a:rPr sz="1400" b="1">
                <a:solidFill>
                  <a:srgbClr val="111111"/>
                </a:solidFill>
              </a:rPr>
              <a:t>初期費用</a:t>
            </a:r>
          </a:p>
        </p:txBody>
      </p:sp>
      <p:sp>
        <p:nvSpPr>
          <p:cNvPr id="14" name="Rectangle 13"/>
          <p:cNvSpPr/>
          <p:nvPr/>
        </p:nvSpPr>
        <p:spPr>
          <a:xfrm>
            <a:off x="3730752" y="2459736"/>
            <a:ext cx="3383280" cy="585216"/>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758184" y="2478024"/>
            <a:ext cx="3328416" cy="548640"/>
          </a:xfrm>
          <a:prstGeom prst="rect">
            <a:avLst/>
          </a:prstGeom>
          <a:noFill/>
        </p:spPr>
        <p:txBody>
          <a:bodyPr wrap="square" lIns="73152" tIns="73152" rIns="73152" bIns="73152" anchor="ctr">
            <a:spAutoFit/>
          </a:bodyPr>
          <a:lstStyle/>
          <a:p>
            <a:pPr algn="ctr"/>
            <a:r>
              <a:rPr sz="1400" b="0">
                <a:solidFill>
                  <a:srgbClr val="111111"/>
                </a:solidFill>
              </a:rPr>
              <a:t>0円</a:t>
            </a:r>
          </a:p>
        </p:txBody>
      </p:sp>
      <p:sp>
        <p:nvSpPr>
          <p:cNvPr id="16" name="Rectangle 15"/>
          <p:cNvSpPr/>
          <p:nvPr/>
        </p:nvSpPr>
        <p:spPr>
          <a:xfrm>
            <a:off x="7114032" y="2459736"/>
            <a:ext cx="4160520" cy="585216"/>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7141464" y="2478024"/>
            <a:ext cx="4105656" cy="548640"/>
          </a:xfrm>
          <a:prstGeom prst="rect">
            <a:avLst/>
          </a:prstGeom>
          <a:noFill/>
        </p:spPr>
        <p:txBody>
          <a:bodyPr wrap="square" lIns="73152" tIns="73152" rIns="73152" bIns="73152" anchor="ctr">
            <a:spAutoFit/>
          </a:bodyPr>
          <a:lstStyle/>
          <a:p>
            <a:pPr algn="ctr"/>
            <a:r>
              <a:rPr sz="1400" b="0">
                <a:solidFill>
                  <a:srgbClr val="111111"/>
                </a:solidFill>
              </a:rPr>
              <a:t>5万〜30万円が発生しやすい</a:t>
            </a:r>
          </a:p>
        </p:txBody>
      </p:sp>
      <p:sp>
        <p:nvSpPr>
          <p:cNvPr id="18" name="Rectangle 17"/>
          <p:cNvSpPr/>
          <p:nvPr/>
        </p:nvSpPr>
        <p:spPr>
          <a:xfrm>
            <a:off x="804672" y="3044952"/>
            <a:ext cx="2926080" cy="585216"/>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832104" y="3063240"/>
            <a:ext cx="2871216" cy="548640"/>
          </a:xfrm>
          <a:prstGeom prst="rect">
            <a:avLst/>
          </a:prstGeom>
          <a:noFill/>
        </p:spPr>
        <p:txBody>
          <a:bodyPr wrap="square" lIns="73152" tIns="73152" rIns="73152" bIns="73152" anchor="ctr">
            <a:spAutoFit/>
          </a:bodyPr>
          <a:lstStyle/>
          <a:p>
            <a:pPr algn="l"/>
            <a:r>
              <a:rPr sz="1400" b="1">
                <a:solidFill>
                  <a:srgbClr val="111111"/>
                </a:solidFill>
              </a:rPr>
              <a:t>料金体系</a:t>
            </a:r>
          </a:p>
        </p:txBody>
      </p:sp>
      <p:sp>
        <p:nvSpPr>
          <p:cNvPr id="20" name="Rectangle 19"/>
          <p:cNvSpPr/>
          <p:nvPr/>
        </p:nvSpPr>
        <p:spPr>
          <a:xfrm>
            <a:off x="3730752" y="3044952"/>
            <a:ext cx="3383280" cy="585216"/>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758184" y="3063240"/>
            <a:ext cx="3328416" cy="548640"/>
          </a:xfrm>
          <a:prstGeom prst="rect">
            <a:avLst/>
          </a:prstGeom>
          <a:noFill/>
        </p:spPr>
        <p:txBody>
          <a:bodyPr wrap="square" lIns="73152" tIns="73152" rIns="73152" bIns="73152" anchor="ctr">
            <a:spAutoFit/>
          </a:bodyPr>
          <a:lstStyle/>
          <a:p>
            <a:pPr algn="ctr"/>
            <a:r>
              <a:rPr sz="1400" b="0">
                <a:solidFill>
                  <a:srgbClr val="111111"/>
                </a:solidFill>
              </a:rPr>
              <a:t>業務単位</a:t>
            </a:r>
          </a:p>
        </p:txBody>
      </p:sp>
      <p:sp>
        <p:nvSpPr>
          <p:cNvPr id="22" name="Rectangle 21"/>
          <p:cNvSpPr/>
          <p:nvPr/>
        </p:nvSpPr>
        <p:spPr>
          <a:xfrm>
            <a:off x="7114032" y="3044952"/>
            <a:ext cx="4160520" cy="585216"/>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7141464" y="3063240"/>
            <a:ext cx="4105656" cy="548640"/>
          </a:xfrm>
          <a:prstGeom prst="rect">
            <a:avLst/>
          </a:prstGeom>
          <a:noFill/>
        </p:spPr>
        <p:txBody>
          <a:bodyPr wrap="square" lIns="73152" tIns="73152" rIns="73152" bIns="73152" anchor="ctr">
            <a:spAutoFit/>
          </a:bodyPr>
          <a:lstStyle/>
          <a:p>
            <a:pPr algn="ctr"/>
            <a:r>
              <a:rPr sz="1400" b="0">
                <a:solidFill>
                  <a:srgbClr val="111111"/>
                </a:solidFill>
              </a:rPr>
              <a:t>時間単位が中心</a:t>
            </a:r>
          </a:p>
        </p:txBody>
      </p:sp>
      <p:sp>
        <p:nvSpPr>
          <p:cNvPr id="24" name="Rectangle 23"/>
          <p:cNvSpPr/>
          <p:nvPr/>
        </p:nvSpPr>
        <p:spPr>
          <a:xfrm>
            <a:off x="804672" y="3630168"/>
            <a:ext cx="2926080" cy="585216"/>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832104" y="3648456"/>
            <a:ext cx="2871216" cy="548640"/>
          </a:xfrm>
          <a:prstGeom prst="rect">
            <a:avLst/>
          </a:prstGeom>
          <a:noFill/>
        </p:spPr>
        <p:txBody>
          <a:bodyPr wrap="square" lIns="73152" tIns="73152" rIns="73152" bIns="73152" anchor="ctr">
            <a:spAutoFit/>
          </a:bodyPr>
          <a:lstStyle/>
          <a:p>
            <a:pPr algn="l"/>
            <a:r>
              <a:rPr sz="1400" b="1">
                <a:solidFill>
                  <a:srgbClr val="111111"/>
                </a:solidFill>
              </a:rPr>
              <a:t>導入時の社内負荷</a:t>
            </a:r>
          </a:p>
        </p:txBody>
      </p:sp>
      <p:sp>
        <p:nvSpPr>
          <p:cNvPr id="26" name="Rectangle 25"/>
          <p:cNvSpPr/>
          <p:nvPr/>
        </p:nvSpPr>
        <p:spPr>
          <a:xfrm>
            <a:off x="3730752" y="3630168"/>
            <a:ext cx="3383280" cy="585216"/>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3758184" y="3648456"/>
            <a:ext cx="3328416" cy="548640"/>
          </a:xfrm>
          <a:prstGeom prst="rect">
            <a:avLst/>
          </a:prstGeom>
          <a:noFill/>
        </p:spPr>
        <p:txBody>
          <a:bodyPr wrap="square" lIns="73152" tIns="73152" rIns="73152" bIns="73152" anchor="ctr">
            <a:spAutoFit/>
          </a:bodyPr>
          <a:lstStyle/>
          <a:p>
            <a:pPr algn="ctr"/>
            <a:r>
              <a:rPr sz="1400" b="0">
                <a:solidFill>
                  <a:srgbClr val="111111"/>
                </a:solidFill>
              </a:rPr>
              <a:t>今の運用のまま開始しやすい</a:t>
            </a:r>
          </a:p>
        </p:txBody>
      </p:sp>
      <p:sp>
        <p:nvSpPr>
          <p:cNvPr id="28" name="Rectangle 27"/>
          <p:cNvSpPr/>
          <p:nvPr/>
        </p:nvSpPr>
        <p:spPr>
          <a:xfrm>
            <a:off x="7114032" y="3630168"/>
            <a:ext cx="4160520" cy="585216"/>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7141464" y="3648456"/>
            <a:ext cx="4105656" cy="548640"/>
          </a:xfrm>
          <a:prstGeom prst="rect">
            <a:avLst/>
          </a:prstGeom>
          <a:noFill/>
        </p:spPr>
        <p:txBody>
          <a:bodyPr wrap="square" lIns="73152" tIns="73152" rIns="73152" bIns="73152" anchor="ctr">
            <a:spAutoFit/>
          </a:bodyPr>
          <a:lstStyle/>
          <a:p>
            <a:pPr algn="ctr"/>
            <a:r>
              <a:rPr sz="1400" b="0">
                <a:solidFill>
                  <a:srgbClr val="111111"/>
                </a:solidFill>
              </a:rPr>
              <a:t>ツールや手順の調整が必要な場合あり</a:t>
            </a:r>
          </a:p>
        </p:txBody>
      </p:sp>
      <p:sp>
        <p:nvSpPr>
          <p:cNvPr id="30" name="Rectangle 29"/>
          <p:cNvSpPr/>
          <p:nvPr/>
        </p:nvSpPr>
        <p:spPr>
          <a:xfrm>
            <a:off x="804672" y="4215384"/>
            <a:ext cx="2926080" cy="585216"/>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832104" y="4233672"/>
            <a:ext cx="2871216" cy="548640"/>
          </a:xfrm>
          <a:prstGeom prst="rect">
            <a:avLst/>
          </a:prstGeom>
          <a:noFill/>
        </p:spPr>
        <p:txBody>
          <a:bodyPr wrap="square" lIns="73152" tIns="73152" rIns="73152" bIns="73152" anchor="ctr">
            <a:spAutoFit/>
          </a:bodyPr>
          <a:lstStyle/>
          <a:p>
            <a:pPr algn="l"/>
            <a:r>
              <a:rPr sz="1400" b="1">
                <a:solidFill>
                  <a:srgbClr val="111111"/>
                </a:solidFill>
              </a:rPr>
              <a:t>最低契約期間</a:t>
            </a:r>
          </a:p>
        </p:txBody>
      </p:sp>
      <p:sp>
        <p:nvSpPr>
          <p:cNvPr id="32" name="Rectangle 31"/>
          <p:cNvSpPr/>
          <p:nvPr/>
        </p:nvSpPr>
        <p:spPr>
          <a:xfrm>
            <a:off x="3730752" y="4215384"/>
            <a:ext cx="3383280" cy="585216"/>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TextBox 32"/>
          <p:cNvSpPr txBox="1"/>
          <p:nvPr/>
        </p:nvSpPr>
        <p:spPr>
          <a:xfrm>
            <a:off x="3758184" y="4233672"/>
            <a:ext cx="3328416" cy="548640"/>
          </a:xfrm>
          <a:prstGeom prst="rect">
            <a:avLst/>
          </a:prstGeom>
          <a:noFill/>
        </p:spPr>
        <p:txBody>
          <a:bodyPr wrap="square" lIns="73152" tIns="73152" rIns="73152" bIns="73152" anchor="ctr">
            <a:spAutoFit/>
          </a:bodyPr>
          <a:lstStyle/>
          <a:p>
            <a:pPr algn="ctr"/>
            <a:r>
              <a:rPr sz="1400" b="0">
                <a:solidFill>
                  <a:srgbClr val="111111"/>
                </a:solidFill>
              </a:rPr>
              <a:t>3か月から</a:t>
            </a:r>
          </a:p>
        </p:txBody>
      </p:sp>
      <p:sp>
        <p:nvSpPr>
          <p:cNvPr id="34" name="Rectangle 33"/>
          <p:cNvSpPr/>
          <p:nvPr/>
        </p:nvSpPr>
        <p:spPr>
          <a:xfrm>
            <a:off x="7114032" y="4215384"/>
            <a:ext cx="4160520" cy="585216"/>
          </a:xfrm>
          <a:prstGeom prst="rect">
            <a:avLst/>
          </a:prstGeom>
          <a:solidFill>
            <a:srgbClr val="FFFFFF"/>
          </a:solidFill>
          <a:ln w="11430">
            <a:solidFill>
              <a:srgbClr val="1C1C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7141464" y="4233672"/>
            <a:ext cx="4105656" cy="548640"/>
          </a:xfrm>
          <a:prstGeom prst="rect">
            <a:avLst/>
          </a:prstGeom>
          <a:noFill/>
        </p:spPr>
        <p:txBody>
          <a:bodyPr wrap="square" lIns="73152" tIns="73152" rIns="73152" bIns="73152" anchor="ctr">
            <a:spAutoFit/>
          </a:bodyPr>
          <a:lstStyle/>
          <a:p>
            <a:pPr algn="ctr"/>
            <a:r>
              <a:rPr sz="1400" b="0">
                <a:solidFill>
                  <a:srgbClr val="111111"/>
                </a:solidFill>
              </a:rPr>
              <a:t>6か月〜1年が多い</a:t>
            </a:r>
          </a:p>
        </p:txBody>
      </p:sp>
      <p:sp>
        <p:nvSpPr>
          <p:cNvPr id="36" name="Rectangle 35"/>
          <p:cNvSpPr/>
          <p:nvPr/>
        </p:nvSpPr>
        <p:spPr>
          <a:xfrm>
            <a:off x="804672" y="5029200"/>
            <a:ext cx="10652760" cy="914400"/>
          </a:xfrm>
          <a:prstGeom prst="rect">
            <a:avLst/>
          </a:prstGeom>
          <a:solidFill>
            <a:srgbClr val="FFFFFF"/>
          </a:solidFill>
          <a:ln w="17780">
            <a:solidFill>
              <a:srgbClr val="12234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7" name="TextBox 36"/>
          <p:cNvSpPr txBox="1"/>
          <p:nvPr/>
        </p:nvSpPr>
        <p:spPr>
          <a:xfrm>
            <a:off x="1005840" y="5303520"/>
            <a:ext cx="2011680" cy="182880"/>
          </a:xfrm>
          <a:prstGeom prst="rect">
            <a:avLst/>
          </a:prstGeom>
          <a:noFill/>
        </p:spPr>
        <p:txBody>
          <a:bodyPr wrap="square" lIns="73152" tIns="73152" rIns="73152" bIns="73152" anchor="t">
            <a:spAutoFit/>
          </a:bodyPr>
          <a:lstStyle/>
          <a:p>
            <a:pPr algn="l"/>
            <a:r>
              <a:rPr sz="1400" b="1">
                <a:solidFill>
                  <a:srgbClr val="122340"/>
                </a:solidFill>
              </a:rPr>
              <a:t>お問い合わせ</a:t>
            </a:r>
          </a:p>
        </p:txBody>
      </p:sp>
      <p:sp>
        <p:nvSpPr>
          <p:cNvPr id="38" name="TextBox 37"/>
          <p:cNvSpPr txBox="1"/>
          <p:nvPr/>
        </p:nvSpPr>
        <p:spPr>
          <a:xfrm>
            <a:off x="2880360" y="5230368"/>
            <a:ext cx="4023360" cy="424732"/>
          </a:xfrm>
          <a:prstGeom prst="rect">
            <a:avLst/>
          </a:prstGeom>
          <a:noFill/>
        </p:spPr>
        <p:txBody>
          <a:bodyPr wrap="square" lIns="73152" tIns="73152" rIns="73152" bIns="73152" anchor="t">
            <a:spAutoFit/>
          </a:bodyPr>
          <a:lstStyle/>
          <a:p>
            <a:r>
              <a:rPr lang="en" altLang="ja-JP" dirty="0" err="1"/>
              <a:t>sota.hagino@gyomuassistant.com</a:t>
            </a:r>
            <a:endParaRPr sz="1800" b="1" dirty="0">
              <a:solidFill>
                <a:srgbClr val="111111"/>
              </a:solidFill>
            </a:endParaRPr>
          </a:p>
        </p:txBody>
      </p:sp>
      <p:sp>
        <p:nvSpPr>
          <p:cNvPr id="39" name="TextBox 38"/>
          <p:cNvSpPr txBox="1"/>
          <p:nvPr/>
        </p:nvSpPr>
        <p:spPr>
          <a:xfrm>
            <a:off x="2880360" y="5532120"/>
            <a:ext cx="7132320" cy="219456"/>
          </a:xfrm>
          <a:prstGeom prst="rect">
            <a:avLst/>
          </a:prstGeom>
          <a:noFill/>
        </p:spPr>
        <p:txBody>
          <a:bodyPr wrap="square" lIns="73152" tIns="73152" rIns="73152" bIns="73152" anchor="t">
            <a:spAutoFit/>
          </a:bodyPr>
          <a:lstStyle/>
          <a:p>
            <a:pPr algn="l"/>
            <a:r>
              <a:rPr sz="1300" b="0" dirty="0">
                <a:solidFill>
                  <a:srgbClr val="111111"/>
                </a:solidFill>
              </a:rPr>
              <a:t>30分の無料ヒアリングで対象業務と最適プランをご提案します。</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500</Words>
  <Application>Microsoft Macintosh PowerPoint</Application>
  <PresentationFormat>ワイド画面</PresentationFormat>
  <Paragraphs>152</Paragraphs>
  <Slides>8</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8</vt:i4>
      </vt:variant>
    </vt:vector>
  </HeadingPairs>
  <TitlesOfParts>
    <vt:vector size="11" baseType="lpstr">
      <vt:lpstr>Arial</vt:lpstr>
      <vt:lpstr>Calibri</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颯太 萩野</cp:lastModifiedBy>
  <cp:revision>4</cp:revision>
  <dcterms:created xsi:type="dcterms:W3CDTF">2013-01-27T09:14:16Z</dcterms:created>
  <dcterms:modified xsi:type="dcterms:W3CDTF">2026-03-10T03:53:56Z</dcterms:modified>
  <cp:category/>
</cp:coreProperties>
</file>